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8" r:id="rId4"/>
    <p:sldId id="260" r:id="rId5"/>
    <p:sldId id="261" r:id="rId6"/>
    <p:sldId id="267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5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244" y="15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27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042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512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675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131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21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75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160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829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806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06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19998-8181-46C4-9F79-FB8935F793D6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1CA39B-8B5B-470A-AEF1-AB322E045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4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5F65E4-B743-4441-A351-E1103387F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745" y="1122362"/>
            <a:ext cx="11517746" cy="2771211"/>
          </a:xfrm>
        </p:spPr>
        <p:txBody>
          <a:bodyPr>
            <a:normAutofit/>
          </a:bodyPr>
          <a:lstStyle/>
          <a:p>
            <a:r>
              <a:rPr lang="en-US" altLang="ko-KR" dirty="0"/>
              <a:t>Hands-On Machine Learning with </a:t>
            </a:r>
            <a:r>
              <a:rPr lang="en-US" altLang="ko-KR" dirty="0" err="1"/>
              <a:t>Scikit</a:t>
            </a:r>
            <a:r>
              <a:rPr lang="en-US" altLang="ko-KR" dirty="0"/>
              <a:t>-Learning, </a:t>
            </a:r>
            <a:r>
              <a:rPr lang="en-US" altLang="ko-KR" dirty="0" err="1" smtClean="0"/>
              <a:t>Keras</a:t>
            </a:r>
            <a:r>
              <a:rPr lang="en-US" altLang="ko-KR" dirty="0"/>
              <a:t> &amp; TensorFlow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EF5E0C-22CE-49DE-B8A4-B6CE3D015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endParaRPr lang="en-US" altLang="ko-KR" dirty="0"/>
          </a:p>
          <a:p>
            <a:r>
              <a:rPr lang="en-US" altLang="ko-KR" sz="3600" dirty="0"/>
              <a:t>Chapter</a:t>
            </a:r>
            <a:r>
              <a:rPr lang="ko-KR" altLang="en-US" sz="3600" dirty="0"/>
              <a:t> </a:t>
            </a:r>
            <a:r>
              <a:rPr lang="en-US" altLang="ko-KR" sz="3600" dirty="0" smtClean="0"/>
              <a:t>1.5 </a:t>
            </a:r>
            <a:r>
              <a:rPr lang="en-US" altLang="ko-KR" sz="3600" dirty="0"/>
              <a:t>~ </a:t>
            </a:r>
            <a:r>
              <a:rPr lang="en-US" altLang="ko-KR" sz="3600" dirty="0" smtClean="0"/>
              <a:t>1.6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500117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1.6</a:t>
            </a:r>
            <a:r>
              <a:rPr lang="en-US" dirty="0" smtClean="0"/>
              <a:t>. </a:t>
            </a:r>
            <a:r>
              <a:rPr lang="ko-KR" altLang="en-US" dirty="0" smtClean="0"/>
              <a:t>테스트와 검증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smtClean="0"/>
              <a:t>모델의 효과는 샘플 데이터로 </a:t>
            </a:r>
            <a:r>
              <a:rPr lang="ko-KR" altLang="en-US" sz="1800" dirty="0" err="1" smtClean="0"/>
              <a:t>부터</a:t>
            </a:r>
            <a:r>
              <a:rPr lang="ko-KR" altLang="en-US" sz="1800" dirty="0" smtClean="0"/>
              <a:t> </a:t>
            </a:r>
            <a:r>
              <a:rPr lang="ko-KR" altLang="en-US" sz="1800" dirty="0" smtClean="0"/>
              <a:t>최적화된 모델을</a:t>
            </a:r>
            <a:r>
              <a:rPr lang="ko-KR" altLang="en-US" sz="1800" dirty="0" smtClean="0"/>
              <a:t> 일반 데이터에 적용해 보는 것</a:t>
            </a:r>
            <a:endParaRPr lang="en-US" altLang="ko-KR" sz="1800" dirty="0" smtClean="0"/>
          </a:p>
          <a:p>
            <a:r>
              <a:rPr lang="ko-KR" altLang="en-US" sz="1800" dirty="0" smtClean="0"/>
              <a:t>전체 데이터를 </a:t>
            </a:r>
            <a:r>
              <a:rPr lang="en-US" altLang="ko-KR" sz="1800" dirty="0" smtClean="0"/>
              <a:t>‘</a:t>
            </a:r>
            <a:r>
              <a:rPr lang="ko-KR" altLang="en-US" sz="1800" dirty="0" smtClean="0"/>
              <a:t>훈련 세트</a:t>
            </a:r>
            <a:r>
              <a:rPr lang="en-US" altLang="ko-KR" sz="1800" dirty="0" smtClean="0"/>
              <a:t>’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vs ‘</a:t>
            </a:r>
            <a:r>
              <a:rPr lang="ko-KR" altLang="en-US" sz="1800" dirty="0" smtClean="0"/>
              <a:t>테스트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세트</a:t>
            </a:r>
            <a:r>
              <a:rPr lang="en-US" altLang="ko-KR" sz="1800" dirty="0" smtClean="0"/>
              <a:t>’</a:t>
            </a:r>
            <a:r>
              <a:rPr lang="ko-KR" altLang="en-US" sz="1800" dirty="0" smtClean="0"/>
              <a:t>로 나눠서 진행</a:t>
            </a:r>
            <a:endParaRPr lang="en-US" altLang="ko-KR" sz="1800" dirty="0" smtClean="0"/>
          </a:p>
          <a:p>
            <a:r>
              <a:rPr lang="ko-KR" altLang="en-US" sz="1800" dirty="0" smtClean="0"/>
              <a:t>테스트 세트에서 모델을 평가하여 오차를 줄여가는 방법으로 모델 최적화 진행</a:t>
            </a:r>
            <a:endParaRPr lang="en-US" altLang="ko-KR" sz="1800" dirty="0" smtClean="0"/>
          </a:p>
          <a:p>
            <a:endParaRPr lang="en-US" altLang="ko-KR" sz="1800" dirty="0"/>
          </a:p>
          <a:p>
            <a:r>
              <a:rPr lang="ko-KR" altLang="en-US" sz="1800" dirty="0" smtClean="0"/>
              <a:t>일반적으로 데이터의 </a:t>
            </a:r>
            <a:r>
              <a:rPr lang="en-US" altLang="ko-KR" sz="1800" dirty="0" smtClean="0"/>
              <a:t>80%</a:t>
            </a:r>
            <a:r>
              <a:rPr lang="ko-KR" altLang="en-US" sz="1800" dirty="0" smtClean="0"/>
              <a:t>를 </a:t>
            </a:r>
            <a:r>
              <a:rPr lang="en-US" altLang="ko-KR" sz="1800" dirty="0" smtClean="0"/>
              <a:t>‘</a:t>
            </a:r>
            <a:r>
              <a:rPr lang="ko-KR" altLang="en-US" sz="1800" dirty="0" smtClean="0"/>
              <a:t>훈련</a:t>
            </a:r>
            <a:r>
              <a:rPr lang="en-US" altLang="ko-KR" sz="1800" dirty="0" smtClean="0"/>
              <a:t>’</a:t>
            </a:r>
            <a:r>
              <a:rPr lang="ko-KR" altLang="en-US" sz="1800" dirty="0" smtClean="0"/>
              <a:t>에 사용하고 </a:t>
            </a:r>
            <a:r>
              <a:rPr lang="en-US" altLang="ko-KR" sz="1800" dirty="0" smtClean="0"/>
              <a:t>20%</a:t>
            </a:r>
            <a:r>
              <a:rPr lang="ko-KR" altLang="en-US" sz="1800" dirty="0" smtClean="0"/>
              <a:t>는 </a:t>
            </a:r>
            <a:r>
              <a:rPr lang="en-US" altLang="ko-KR" sz="1800" dirty="0" smtClean="0"/>
              <a:t>‘</a:t>
            </a:r>
            <a:r>
              <a:rPr lang="ko-KR" altLang="en-US" sz="1800" dirty="0" smtClean="0"/>
              <a:t>테스트</a:t>
            </a:r>
            <a:r>
              <a:rPr lang="en-US" altLang="ko-KR" sz="1800" dirty="0" smtClean="0"/>
              <a:t>’</a:t>
            </a:r>
            <a:r>
              <a:rPr lang="ko-KR" altLang="en-US" sz="1800" dirty="0" smtClean="0"/>
              <a:t>용으로 활용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smtClean="0"/>
              <a:t>(</a:t>
            </a:r>
            <a:r>
              <a:rPr lang="ko-KR" altLang="en-US" sz="1800" dirty="0" smtClean="0"/>
              <a:t>물론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데이터 총량에 따라 비율은 가변적</a:t>
            </a:r>
            <a:r>
              <a:rPr lang="en-US" altLang="ko-KR" sz="1800" dirty="0" smtClean="0"/>
              <a:t>)</a:t>
            </a:r>
            <a:endParaRPr lang="en-US" altLang="ko-KR" sz="1600" u="sng" dirty="0" smtClean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30762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1.6.1 </a:t>
            </a:r>
            <a:r>
              <a:rPr lang="ko-KR" altLang="en-US" dirty="0" err="1" smtClean="0"/>
              <a:t>하이퍼파라미터</a:t>
            </a:r>
            <a:r>
              <a:rPr lang="ko-KR" altLang="en-US" dirty="0" smtClean="0"/>
              <a:t> 튜닝과 모델 선택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7933" y="1672429"/>
            <a:ext cx="10515600" cy="4968875"/>
          </a:xfrm>
        </p:spPr>
        <p:txBody>
          <a:bodyPr>
            <a:normAutofit/>
          </a:bodyPr>
          <a:lstStyle/>
          <a:p>
            <a:r>
              <a:rPr lang="ko-KR" altLang="en-US" sz="1400" dirty="0" err="1" smtClean="0">
                <a:sym typeface="Wingdings" panose="05000000000000000000" pitchFamily="2" charset="2"/>
              </a:rPr>
              <a:t>과대적합을</a:t>
            </a:r>
            <a:r>
              <a:rPr lang="ko-KR" altLang="en-US" sz="1400" dirty="0" smtClean="0">
                <a:sym typeface="Wingdings" panose="05000000000000000000" pitchFamily="2" charset="2"/>
              </a:rPr>
              <a:t> 피하기 위해 규제를 적용한다고 가정 </a:t>
            </a:r>
            <a:r>
              <a:rPr lang="en-US" altLang="ko-KR" sz="1400" dirty="0" smtClean="0">
                <a:sym typeface="Wingdings" panose="05000000000000000000" pitchFamily="2" charset="2"/>
              </a:rPr>
              <a:t>(</a:t>
            </a:r>
            <a:r>
              <a:rPr lang="ko-KR" altLang="en-US" sz="1400" dirty="0" err="1" smtClean="0">
                <a:sym typeface="Wingdings" panose="05000000000000000000" pitchFamily="2" charset="2"/>
              </a:rPr>
              <a:t>하이퍼파라미터</a:t>
            </a:r>
            <a:r>
              <a:rPr lang="ko-KR" altLang="en-US" sz="1400" dirty="0" smtClean="0">
                <a:sym typeface="Wingdings" panose="05000000000000000000" pitchFamily="2" charset="2"/>
              </a:rPr>
              <a:t> </a:t>
            </a:r>
            <a:r>
              <a:rPr lang="en-US" altLang="ko-KR" sz="1400" dirty="0" smtClean="0">
                <a:sym typeface="Wingdings" panose="05000000000000000000" pitchFamily="2" charset="2"/>
              </a:rPr>
              <a:t>100</a:t>
            </a:r>
            <a:r>
              <a:rPr lang="ko-KR" altLang="en-US" sz="1400" dirty="0" smtClean="0">
                <a:sym typeface="Wingdings" panose="05000000000000000000" pitchFamily="2" charset="2"/>
              </a:rPr>
              <a:t>개 가정</a:t>
            </a:r>
            <a:r>
              <a:rPr lang="en-US" altLang="ko-KR" sz="1400" dirty="0" smtClean="0">
                <a:sym typeface="Wingdings" panose="05000000000000000000" pitchFamily="2" charset="2"/>
              </a:rPr>
              <a:t>)</a:t>
            </a:r>
          </a:p>
          <a:p>
            <a:r>
              <a:rPr lang="en-US" altLang="ko-KR" sz="1400" dirty="0" smtClean="0">
                <a:sym typeface="Wingdings" panose="05000000000000000000" pitchFamily="2" charset="2"/>
              </a:rPr>
              <a:t>100</a:t>
            </a:r>
            <a:r>
              <a:rPr lang="ko-KR" altLang="en-US" sz="1400" dirty="0" smtClean="0">
                <a:sym typeface="Wingdings" panose="05000000000000000000" pitchFamily="2" charset="2"/>
              </a:rPr>
              <a:t>개의 다른 모델을 </a:t>
            </a:r>
            <a:r>
              <a:rPr lang="ko-KR" altLang="en-US" sz="1400" dirty="0" smtClean="0">
                <a:sym typeface="Wingdings" panose="05000000000000000000" pitchFamily="2" charset="2"/>
              </a:rPr>
              <a:t>훈련 </a:t>
            </a:r>
            <a:r>
              <a:rPr lang="en-US" altLang="ko-KR" sz="1400" dirty="0" smtClean="0">
                <a:sym typeface="Wingdings" panose="05000000000000000000" pitchFamily="2" charset="2"/>
              </a:rPr>
              <a:t> </a:t>
            </a:r>
            <a:r>
              <a:rPr lang="ko-KR" altLang="en-US" sz="1400" dirty="0" smtClean="0">
                <a:sym typeface="Wingdings" panose="05000000000000000000" pitchFamily="2" charset="2"/>
              </a:rPr>
              <a:t>오차가 가장 낮은 </a:t>
            </a:r>
            <a:r>
              <a:rPr lang="en-US" altLang="ko-KR" sz="1400" dirty="0" smtClean="0">
                <a:sym typeface="Wingdings" panose="05000000000000000000" pitchFamily="2" charset="2"/>
              </a:rPr>
              <a:t>(</a:t>
            </a:r>
            <a:r>
              <a:rPr lang="ko-KR" altLang="en-US" sz="1400" dirty="0" smtClean="0">
                <a:sym typeface="Wingdings" panose="05000000000000000000" pitchFamily="2" charset="2"/>
              </a:rPr>
              <a:t>예</a:t>
            </a:r>
            <a:r>
              <a:rPr lang="en-US" altLang="ko-KR" sz="1400" dirty="0" smtClean="0">
                <a:sym typeface="Wingdings" panose="05000000000000000000" pitchFamily="2" charset="2"/>
              </a:rPr>
              <a:t>: </a:t>
            </a:r>
            <a:r>
              <a:rPr lang="ko-KR" altLang="en-US" sz="1400" dirty="0" smtClean="0">
                <a:sym typeface="Wingdings" panose="05000000000000000000" pitchFamily="2" charset="2"/>
              </a:rPr>
              <a:t>오차율 </a:t>
            </a:r>
            <a:r>
              <a:rPr lang="en-US" altLang="ko-KR" sz="1400" dirty="0" smtClean="0">
                <a:sym typeface="Wingdings" panose="05000000000000000000" pitchFamily="2" charset="2"/>
              </a:rPr>
              <a:t>5% </a:t>
            </a:r>
            <a:r>
              <a:rPr lang="ko-KR" altLang="en-US" sz="1400" dirty="0" smtClean="0">
                <a:sym typeface="Wingdings" panose="05000000000000000000" pitchFamily="2" charset="2"/>
              </a:rPr>
              <a:t>이하</a:t>
            </a:r>
            <a:r>
              <a:rPr lang="en-US" altLang="ko-KR" sz="1400" dirty="0" smtClean="0">
                <a:sym typeface="Wingdings" panose="05000000000000000000" pitchFamily="2" charset="2"/>
              </a:rPr>
              <a:t>) </a:t>
            </a:r>
            <a:r>
              <a:rPr lang="ko-KR" altLang="en-US" sz="1400" dirty="0" smtClean="0">
                <a:sym typeface="Wingdings" panose="05000000000000000000" pitchFamily="2" charset="2"/>
              </a:rPr>
              <a:t>최적의 </a:t>
            </a:r>
            <a:r>
              <a:rPr lang="ko-KR" altLang="en-US" sz="1400" dirty="0" err="1" smtClean="0">
                <a:sym typeface="Wingdings" panose="05000000000000000000" pitchFamily="2" charset="2"/>
              </a:rPr>
              <a:t>하이퍼파라미터</a:t>
            </a:r>
            <a:r>
              <a:rPr lang="ko-KR" altLang="en-US" sz="1400" dirty="0" smtClean="0">
                <a:sym typeface="Wingdings" panose="05000000000000000000" pitchFamily="2" charset="2"/>
              </a:rPr>
              <a:t> 선정 </a:t>
            </a:r>
            <a:r>
              <a:rPr lang="en-US" altLang="ko-KR" sz="1400" dirty="0" smtClean="0">
                <a:sym typeface="Wingdings" panose="05000000000000000000" pitchFamily="2" charset="2"/>
              </a:rPr>
              <a:t> </a:t>
            </a:r>
            <a:r>
              <a:rPr lang="ko-KR" altLang="en-US" sz="1400" dirty="0" smtClean="0">
                <a:sym typeface="Wingdings" panose="05000000000000000000" pitchFamily="2" charset="2"/>
              </a:rPr>
              <a:t>모델 선정</a:t>
            </a:r>
            <a:endParaRPr lang="en-US" altLang="ko-KR" sz="1400" dirty="0" smtClean="0">
              <a:sym typeface="Wingdings" panose="05000000000000000000" pitchFamily="2" charset="2"/>
            </a:endParaRPr>
          </a:p>
          <a:p>
            <a:r>
              <a:rPr lang="ko-KR" altLang="en-US" sz="1400" dirty="0" smtClean="0">
                <a:sym typeface="Wingdings" panose="05000000000000000000" pitchFamily="2" charset="2"/>
              </a:rPr>
              <a:t>실제 데이터에 적용했으나</a:t>
            </a:r>
            <a:r>
              <a:rPr lang="en-US" altLang="ko-KR" sz="1400" dirty="0" smtClean="0">
                <a:sym typeface="Wingdings" panose="05000000000000000000" pitchFamily="2" charset="2"/>
              </a:rPr>
              <a:t>, </a:t>
            </a:r>
            <a:r>
              <a:rPr lang="ko-KR" altLang="en-US" sz="1400" dirty="0" smtClean="0">
                <a:sym typeface="Wingdings" panose="05000000000000000000" pitchFamily="2" charset="2"/>
              </a:rPr>
              <a:t>오차율이 </a:t>
            </a:r>
            <a:r>
              <a:rPr lang="en-US" altLang="ko-KR" sz="1400" dirty="0" smtClean="0">
                <a:sym typeface="Wingdings" panose="05000000000000000000" pitchFamily="2" charset="2"/>
              </a:rPr>
              <a:t>15% </a:t>
            </a:r>
            <a:r>
              <a:rPr lang="ko-KR" altLang="en-US" sz="1400" dirty="0" smtClean="0">
                <a:sym typeface="Wingdings" panose="05000000000000000000" pitchFamily="2" charset="2"/>
              </a:rPr>
              <a:t>이상 나올 수 있음 </a:t>
            </a:r>
            <a:r>
              <a:rPr lang="en-US" altLang="ko-KR" sz="1400" dirty="0" smtClean="0">
                <a:sym typeface="Wingdings" panose="05000000000000000000" pitchFamily="2" charset="2"/>
              </a:rPr>
              <a:t> </a:t>
            </a:r>
            <a:r>
              <a:rPr lang="ko-KR" altLang="en-US" sz="1400" dirty="0" smtClean="0">
                <a:sym typeface="Wingdings" panose="05000000000000000000" pitchFamily="2" charset="2"/>
              </a:rPr>
              <a:t>테스트 데이터에 너무 최적화 되었음</a:t>
            </a:r>
            <a:endParaRPr lang="en-US" altLang="ko-KR" sz="1400" dirty="0" smtClean="0">
              <a:sym typeface="Wingdings" panose="05000000000000000000" pitchFamily="2" charset="2"/>
            </a:endParaRPr>
          </a:p>
          <a:p>
            <a:endParaRPr lang="en-US" altLang="ko-KR" sz="1400" dirty="0">
              <a:sym typeface="Wingdings" panose="05000000000000000000" pitchFamily="2" charset="2"/>
            </a:endParaRPr>
          </a:p>
          <a:p>
            <a:r>
              <a:rPr lang="ko-KR" altLang="en-US" sz="1400" b="1" dirty="0" err="1" smtClean="0">
                <a:sym typeface="Wingdings" panose="05000000000000000000" pitchFamily="2" charset="2"/>
              </a:rPr>
              <a:t>홀드아웃</a:t>
            </a:r>
            <a:r>
              <a:rPr lang="ko-KR" altLang="en-US" sz="1400" b="1" dirty="0" smtClean="0">
                <a:sym typeface="Wingdings" panose="05000000000000000000" pitchFamily="2" charset="2"/>
              </a:rPr>
              <a:t> 검증 </a:t>
            </a:r>
            <a:r>
              <a:rPr lang="en-US" altLang="ko-KR" sz="1400" b="1" dirty="0" smtClean="0">
                <a:sym typeface="Wingdings" panose="05000000000000000000" pitchFamily="2" charset="2"/>
              </a:rPr>
              <a:t>(Holdout validation)</a:t>
            </a:r>
            <a:r>
              <a:rPr lang="en-US" altLang="ko-KR" sz="1400" dirty="0" smtClean="0">
                <a:sym typeface="Wingdings" panose="05000000000000000000" pitchFamily="2" charset="2"/>
              </a:rPr>
              <a:t/>
            </a:r>
            <a:br>
              <a:rPr lang="en-US" altLang="ko-KR" sz="1400" dirty="0" smtClean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</a:t>
            </a:r>
            <a:r>
              <a:rPr lang="ko-KR" altLang="en-US" sz="1400" dirty="0" smtClean="0">
                <a:sym typeface="Wingdings" panose="05000000000000000000" pitchFamily="2" charset="2"/>
              </a:rPr>
              <a:t>훈련 세트의</a:t>
            </a:r>
            <a:r>
              <a:rPr lang="en-US" altLang="ko-KR" sz="1400" dirty="0" smtClean="0">
                <a:sym typeface="Wingdings" panose="05000000000000000000" pitchFamily="2" charset="2"/>
              </a:rPr>
              <a:t> </a:t>
            </a:r>
            <a:r>
              <a:rPr lang="ko-KR" altLang="en-US" sz="1400" dirty="0" smtClean="0">
                <a:sym typeface="Wingdings" panose="05000000000000000000" pitchFamily="2" charset="2"/>
              </a:rPr>
              <a:t>일부를 떼어</a:t>
            </a:r>
            <a:r>
              <a:rPr lang="ko-KR" altLang="en-US" sz="1400" dirty="0">
                <a:sym typeface="Wingdings" panose="05000000000000000000" pitchFamily="2" charset="2"/>
              </a:rPr>
              <a:t>내</a:t>
            </a:r>
            <a:r>
              <a:rPr lang="ko-KR" altLang="en-US" sz="1400" dirty="0" smtClean="0">
                <a:sym typeface="Wingdings" panose="05000000000000000000" pitchFamily="2" charset="2"/>
              </a:rPr>
              <a:t>어 검증 세트</a:t>
            </a:r>
            <a:r>
              <a:rPr lang="en-US" altLang="ko-KR" sz="1400" dirty="0" smtClean="0">
                <a:sym typeface="Wingdings" panose="05000000000000000000" pitchFamily="2" charset="2"/>
              </a:rPr>
              <a:t>(validation set)</a:t>
            </a:r>
            <a:r>
              <a:rPr lang="ko-KR" altLang="en-US" sz="1400" dirty="0" smtClean="0">
                <a:sym typeface="Wingdings" panose="05000000000000000000" pitchFamily="2" charset="2"/>
              </a:rPr>
              <a:t>로 설정</a:t>
            </a:r>
            <a:r>
              <a:rPr lang="en-US" altLang="ko-KR" sz="1400" dirty="0" smtClean="0">
                <a:sym typeface="Wingdings" panose="05000000000000000000" pitchFamily="2" charset="2"/>
              </a:rPr>
              <a:t/>
            </a:r>
            <a:br>
              <a:rPr lang="en-US" altLang="ko-KR" sz="1400" dirty="0" smtClean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</a:t>
            </a:r>
            <a:r>
              <a:rPr lang="ko-KR" altLang="en-US" sz="1400" dirty="0" smtClean="0">
                <a:sym typeface="Wingdings" panose="05000000000000000000" pitchFamily="2" charset="2"/>
              </a:rPr>
              <a:t>검증 세트 별로 </a:t>
            </a:r>
            <a:r>
              <a:rPr lang="ko-KR" altLang="en-US" sz="1400" dirty="0" err="1" smtClean="0">
                <a:sym typeface="Wingdings" panose="05000000000000000000" pitchFamily="2" charset="2"/>
              </a:rPr>
              <a:t>하이퍼파라미터</a:t>
            </a:r>
            <a:r>
              <a:rPr lang="ko-KR" altLang="en-US" sz="1400" dirty="0" smtClean="0">
                <a:sym typeface="Wingdings" panose="05000000000000000000" pitchFamily="2" charset="2"/>
              </a:rPr>
              <a:t> 최적화 </a:t>
            </a:r>
            <a:r>
              <a:rPr lang="en-US" altLang="ko-KR" sz="1400" dirty="0" smtClean="0">
                <a:sym typeface="Wingdings" panose="05000000000000000000" pitchFamily="2" charset="2"/>
              </a:rPr>
              <a:t>(h1, h2, h3…</a:t>
            </a:r>
            <a:r>
              <a:rPr lang="en-US" altLang="ko-KR" sz="1400" dirty="0" err="1" smtClean="0">
                <a:sym typeface="Wingdings" panose="05000000000000000000" pitchFamily="2" charset="2"/>
              </a:rPr>
              <a:t>hn</a:t>
            </a:r>
            <a:r>
              <a:rPr lang="en-US" altLang="ko-KR" sz="1400" dirty="0" smtClean="0">
                <a:sym typeface="Wingdings" panose="05000000000000000000" pitchFamily="2" charset="2"/>
              </a:rPr>
              <a:t>)  n</a:t>
            </a:r>
            <a:r>
              <a:rPr lang="ko-KR" altLang="en-US" sz="1400" dirty="0" smtClean="0">
                <a:sym typeface="Wingdings" panose="05000000000000000000" pitchFamily="2" charset="2"/>
              </a:rPr>
              <a:t>개의 최적화된 모델 생성</a:t>
            </a:r>
            <a:r>
              <a:rPr lang="en-US" altLang="ko-KR" sz="1400" dirty="0" smtClean="0">
                <a:sym typeface="Wingdings" panose="05000000000000000000" pitchFamily="2" charset="2"/>
              </a:rPr>
              <a:t/>
            </a:r>
            <a:br>
              <a:rPr lang="en-US" altLang="ko-KR" sz="1400" dirty="0" smtClean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n</a:t>
            </a:r>
            <a:r>
              <a:rPr lang="ko-KR" altLang="en-US" sz="1400" dirty="0" smtClean="0">
                <a:sym typeface="Wingdings" panose="05000000000000000000" pitchFamily="2" charset="2"/>
              </a:rPr>
              <a:t>개 모델의 평가를 평균하면 훨씬 정확한 성능 구현 가능</a:t>
            </a:r>
            <a:r>
              <a:rPr lang="en-US" altLang="ko-KR" sz="1400" dirty="0" smtClean="0">
                <a:sym typeface="Wingdings" panose="05000000000000000000" pitchFamily="2" charset="2"/>
              </a:rPr>
              <a:t/>
            </a:r>
            <a:br>
              <a:rPr lang="en-US" altLang="ko-KR" sz="1400" dirty="0" smtClean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</a:t>
            </a:r>
            <a:r>
              <a:rPr lang="ko-KR" altLang="en-US" sz="1400" dirty="0" smtClean="0">
                <a:sym typeface="Wingdings" panose="05000000000000000000" pitchFamily="2" charset="2"/>
              </a:rPr>
              <a:t>검증 세트 수가 많아질수록 훈련시간이 급격히 증가함</a:t>
            </a:r>
            <a:endParaRPr lang="en-US" altLang="ko-KR" sz="1400" dirty="0" smtClean="0">
              <a:sym typeface="Wingdings" panose="05000000000000000000" pitchFamily="2" charset="2"/>
            </a:endParaRPr>
          </a:p>
          <a:p>
            <a:endParaRPr lang="en-US" altLang="ko-KR" sz="1400" dirty="0">
              <a:sym typeface="Wingdings" panose="05000000000000000000" pitchFamily="2" charset="2"/>
            </a:endParaRPr>
          </a:p>
          <a:p>
            <a:r>
              <a:rPr lang="ko-KR" altLang="en-US" sz="1400" b="1" dirty="0" smtClean="0">
                <a:sym typeface="Wingdings" panose="05000000000000000000" pitchFamily="2" charset="2"/>
              </a:rPr>
              <a:t>데이터 불일치</a:t>
            </a:r>
            <a:r>
              <a:rPr lang="en-US" altLang="ko-KR" sz="1400" dirty="0" smtClean="0">
                <a:sym typeface="Wingdings" panose="05000000000000000000" pitchFamily="2" charset="2"/>
              </a:rPr>
              <a:t/>
            </a:r>
            <a:br>
              <a:rPr lang="en-US" altLang="ko-KR" sz="1400" dirty="0" smtClean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</a:t>
            </a:r>
            <a:r>
              <a:rPr lang="ko-KR" altLang="en-US" sz="1400" dirty="0" smtClean="0">
                <a:sym typeface="Wingdings" panose="05000000000000000000" pitchFamily="2" charset="2"/>
              </a:rPr>
              <a:t>검증 세트와 테스트 세트가 실전에 기대하는 데이터를 가능한 잘 대표해야 함</a:t>
            </a:r>
            <a:r>
              <a:rPr lang="en-US" altLang="ko-KR" sz="1400" dirty="0" smtClean="0">
                <a:sym typeface="Wingdings" panose="05000000000000000000" pitchFamily="2" charset="2"/>
              </a:rPr>
              <a:t/>
            </a:r>
            <a:br>
              <a:rPr lang="en-US" altLang="ko-KR" sz="1400" dirty="0" smtClean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</a:t>
            </a:r>
            <a:r>
              <a:rPr lang="ko-KR" altLang="en-US" sz="1400" dirty="0" smtClean="0">
                <a:sym typeface="Wingdings" panose="05000000000000000000" pitchFamily="2" charset="2"/>
              </a:rPr>
              <a:t>훈련 세트 </a:t>
            </a:r>
            <a:r>
              <a:rPr lang="en-US" altLang="ko-KR" sz="1400" dirty="0" smtClean="0">
                <a:sym typeface="Wingdings" panose="05000000000000000000" pitchFamily="2" charset="2"/>
              </a:rPr>
              <a:t> </a:t>
            </a:r>
            <a:r>
              <a:rPr lang="ko-KR" altLang="en-US" sz="1400" dirty="0" smtClean="0">
                <a:sym typeface="Wingdings" panose="05000000000000000000" pitchFamily="2" charset="2"/>
              </a:rPr>
              <a:t>훈련</a:t>
            </a:r>
            <a:r>
              <a:rPr lang="en-US" altLang="ko-KR" sz="1400" dirty="0" smtClean="0">
                <a:sym typeface="Wingdings" panose="05000000000000000000" pitchFamily="2" charset="2"/>
              </a:rPr>
              <a:t>-</a:t>
            </a:r>
            <a:r>
              <a:rPr lang="ko-KR" altLang="en-US" sz="1400" dirty="0" smtClean="0">
                <a:sym typeface="Wingdings" panose="05000000000000000000" pitchFamily="2" charset="2"/>
              </a:rPr>
              <a:t>개발 세트 </a:t>
            </a:r>
            <a:r>
              <a:rPr lang="en-US" altLang="ko-KR" sz="1400" dirty="0" smtClean="0">
                <a:sym typeface="Wingdings" panose="05000000000000000000" pitchFamily="2" charset="2"/>
              </a:rPr>
              <a:t> </a:t>
            </a:r>
            <a:r>
              <a:rPr lang="ko-KR" altLang="en-US" sz="1400" dirty="0" smtClean="0">
                <a:sym typeface="Wingdings" panose="05000000000000000000" pitchFamily="2" charset="2"/>
              </a:rPr>
              <a:t>테스트 세트</a:t>
            </a:r>
            <a:r>
              <a:rPr lang="en-US" altLang="ko-KR" sz="1400" dirty="0" smtClean="0">
                <a:sym typeface="Wingdings" panose="05000000000000000000" pitchFamily="2" charset="2"/>
              </a:rPr>
              <a:t/>
            </a:r>
            <a:br>
              <a:rPr lang="en-US" altLang="ko-KR" sz="1400" dirty="0" smtClean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</a:t>
            </a:r>
            <a:r>
              <a:rPr lang="ko-KR" altLang="en-US" sz="1400" dirty="0" smtClean="0">
                <a:sym typeface="Wingdings" panose="05000000000000000000" pitchFamily="2" charset="2"/>
              </a:rPr>
              <a:t>과대 적합 등을 확인하며 데이터를 정제하거나 규제를 강화하며 모델을 최적화</a:t>
            </a:r>
            <a:endParaRPr lang="en-US" altLang="ko-KR" sz="1400" dirty="0" smtClean="0">
              <a:sym typeface="Wingdings" panose="05000000000000000000" pitchFamily="2" charset="2"/>
            </a:endParaRPr>
          </a:p>
          <a:p>
            <a:endParaRPr lang="en-US" altLang="ko-KR" sz="1400" dirty="0" smtClean="0">
              <a:sym typeface="Wingdings" panose="05000000000000000000" pitchFamily="2" charset="2"/>
            </a:endParaRPr>
          </a:p>
          <a:p>
            <a:r>
              <a:rPr lang="ko-KR" altLang="en-US" sz="1400" b="1" dirty="0" smtClean="0">
                <a:sym typeface="Wingdings" panose="05000000000000000000" pitchFamily="2" charset="2"/>
              </a:rPr>
              <a:t>공짜</a:t>
            </a:r>
            <a:r>
              <a:rPr lang="en-US" altLang="ko-KR" sz="1400" b="1" dirty="0" smtClean="0">
                <a:sym typeface="Wingdings" panose="05000000000000000000" pitchFamily="2" charset="2"/>
              </a:rPr>
              <a:t> </a:t>
            </a:r>
            <a:r>
              <a:rPr lang="ko-KR" altLang="en-US" sz="1400" b="1" dirty="0" smtClean="0">
                <a:sym typeface="Wingdings" panose="05000000000000000000" pitchFamily="2" charset="2"/>
              </a:rPr>
              <a:t>점심 없음 이론 </a:t>
            </a:r>
            <a:r>
              <a:rPr lang="en-US" altLang="ko-KR" sz="1400" b="1" dirty="0" smtClean="0">
                <a:sym typeface="Wingdings" panose="05000000000000000000" pitchFamily="2" charset="2"/>
              </a:rPr>
              <a:t>(NFL </a:t>
            </a:r>
            <a:r>
              <a:rPr lang="ko-KR" altLang="en-US" sz="1400" b="1" dirty="0" smtClean="0">
                <a:sym typeface="Wingdings" panose="05000000000000000000" pitchFamily="2" charset="2"/>
              </a:rPr>
              <a:t>이론</a:t>
            </a:r>
            <a:r>
              <a:rPr lang="en-US" altLang="ko-KR" sz="1400" b="1" dirty="0">
                <a:sym typeface="Wingdings" panose="05000000000000000000" pitchFamily="2" charset="2"/>
              </a:rPr>
              <a:t>, no free </a:t>
            </a:r>
            <a:r>
              <a:rPr lang="en-US" altLang="ko-KR" sz="1400" b="1" dirty="0" smtClean="0">
                <a:sym typeface="Wingdings" panose="05000000000000000000" pitchFamily="2" charset="2"/>
              </a:rPr>
              <a:t>lunch)</a:t>
            </a:r>
            <a:r>
              <a:rPr lang="en-US" altLang="ko-KR" sz="1400" dirty="0" smtClean="0">
                <a:sym typeface="Wingdings" panose="05000000000000000000" pitchFamily="2" charset="2"/>
              </a:rPr>
              <a:t/>
            </a:r>
            <a:br>
              <a:rPr lang="en-US" altLang="ko-KR" sz="1400" dirty="0" smtClean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</a:t>
            </a:r>
            <a:r>
              <a:rPr lang="ko-KR" altLang="en-US" sz="1400" dirty="0" smtClean="0">
                <a:sym typeface="Wingdings" panose="05000000000000000000" pitchFamily="2" charset="2"/>
              </a:rPr>
              <a:t>데이터에 관해 완벽하게 어떤 가정도 하지 않으면 한 모델을 다른 모델보다 선호 할 근거 없음</a:t>
            </a:r>
            <a:r>
              <a:rPr lang="en-US" altLang="ko-KR" sz="1400" dirty="0" smtClean="0">
                <a:sym typeface="Wingdings" panose="05000000000000000000" pitchFamily="2" charset="2"/>
              </a:rPr>
              <a:t/>
            </a:r>
            <a:br>
              <a:rPr lang="en-US" altLang="ko-KR" sz="1400" dirty="0" smtClean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</a:t>
            </a:r>
            <a:r>
              <a:rPr lang="ko-KR" altLang="en-US" sz="1400" dirty="0" smtClean="0">
                <a:sym typeface="Wingdings" panose="05000000000000000000" pitchFamily="2" charset="2"/>
              </a:rPr>
              <a:t>최선의 모델을 확인할 수 있는 유일한 방법은 모든 모델을 평가하는 것 </a:t>
            </a:r>
            <a:r>
              <a:rPr lang="en-US" altLang="ko-KR" sz="1400" dirty="0" smtClean="0">
                <a:sym typeface="Wingdings" panose="05000000000000000000" pitchFamily="2" charset="2"/>
              </a:rPr>
              <a:t> </a:t>
            </a:r>
            <a:r>
              <a:rPr lang="ko-KR" altLang="en-US" sz="1400" dirty="0" smtClean="0">
                <a:sym typeface="Wingdings" panose="05000000000000000000" pitchFamily="2" charset="2"/>
              </a:rPr>
              <a:t>시간적으로 불가능 </a:t>
            </a:r>
            <a:r>
              <a:rPr lang="en-US" altLang="ko-KR" sz="1400" dirty="0">
                <a:sym typeface="Wingdings" panose="05000000000000000000" pitchFamily="2" charset="2"/>
              </a:rPr>
              <a:t/>
            </a:r>
            <a:br>
              <a:rPr lang="en-US" altLang="ko-KR" sz="1400" dirty="0">
                <a:sym typeface="Wingdings" panose="05000000000000000000" pitchFamily="2" charset="2"/>
              </a:rPr>
            </a:br>
            <a:r>
              <a:rPr lang="en-US" altLang="ko-KR" sz="1400" dirty="0" smtClean="0">
                <a:sym typeface="Wingdings" panose="05000000000000000000" pitchFamily="2" charset="2"/>
              </a:rPr>
              <a:t>- </a:t>
            </a:r>
            <a:r>
              <a:rPr lang="ko-KR" altLang="en-US" sz="1400" u="sng" dirty="0" smtClean="0">
                <a:sym typeface="Wingdings" panose="05000000000000000000" pitchFamily="2" charset="2"/>
              </a:rPr>
              <a:t>데이터에 대한 타당한 가정을 하고 적절한 모델 몇 가지를 평가</a:t>
            </a:r>
            <a:endParaRPr lang="en-US" altLang="ko-KR" sz="1400" u="sng" dirty="0" smtClean="0">
              <a:sym typeface="Wingdings" panose="05000000000000000000" pitchFamily="2" charset="2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8540748" y="3335376"/>
            <a:ext cx="3524250" cy="1452525"/>
            <a:chOff x="984250" y="4318000"/>
            <a:chExt cx="2888061" cy="1190319"/>
          </a:xfrm>
        </p:grpSpPr>
        <p:sp>
          <p:nvSpPr>
            <p:cNvPr id="4" name="직사각형 3"/>
            <p:cNvSpPr/>
            <p:nvPr/>
          </p:nvSpPr>
          <p:spPr>
            <a:xfrm>
              <a:off x="984250" y="4318000"/>
              <a:ext cx="1892300" cy="5778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1643063" y="4318000"/>
              <a:ext cx="450850" cy="57785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 smtClean="0"/>
                <a:t>검증</a:t>
              </a:r>
              <a:r>
                <a:rPr lang="en-US" altLang="ko-KR" sz="1050" dirty="0" smtClean="0"/>
                <a:t>2</a:t>
              </a:r>
              <a:endParaRPr lang="en-US" sz="1050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2876550" y="4318000"/>
              <a:ext cx="876300" cy="57785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</a:rPr>
                <a:t>테스트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1057275" y="4318000"/>
              <a:ext cx="450850" cy="57785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 smtClean="0"/>
                <a:t>검증</a:t>
              </a:r>
              <a:r>
                <a:rPr lang="en-US" altLang="ko-KR" sz="1050" dirty="0" smtClean="0"/>
                <a:t>1</a:t>
              </a:r>
              <a:endParaRPr lang="en-US" sz="1050" dirty="0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2347912" y="4318000"/>
              <a:ext cx="450850" cy="57785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 smtClean="0"/>
                <a:t>검증</a:t>
              </a:r>
              <a:r>
                <a:rPr lang="en-US" altLang="ko-KR" sz="1050" dirty="0" smtClean="0"/>
                <a:t>n</a:t>
              </a:r>
              <a:endParaRPr lang="en-US" sz="105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46055" y="4422259"/>
              <a:ext cx="343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85822" y="5200542"/>
              <a:ext cx="9428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/>
                <a:t>훈련</a:t>
              </a:r>
              <a:r>
                <a:rPr lang="en-US" altLang="ko-KR" sz="1400" b="1" dirty="0" smtClean="0"/>
                <a:t>: </a:t>
              </a:r>
              <a:r>
                <a:rPr lang="en-US" sz="1400" b="1" dirty="0" smtClean="0"/>
                <a:t>80%</a:t>
              </a:r>
              <a:endParaRPr lang="en-US" sz="14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89963" y="5183716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/>
                <a:t>테스트</a:t>
              </a:r>
              <a:r>
                <a:rPr lang="en-US" altLang="ko-KR" sz="1400" b="1" dirty="0" smtClean="0"/>
                <a:t>:</a:t>
              </a:r>
              <a:r>
                <a:rPr lang="en-US" sz="1400" b="1" dirty="0" smtClean="0"/>
                <a:t>20%</a:t>
              </a:r>
              <a:endParaRPr lang="en-US" sz="1400" b="1" dirty="0"/>
            </a:p>
          </p:txBody>
        </p:sp>
        <p:sp>
          <p:nvSpPr>
            <p:cNvPr id="14" name="오른쪽 중괄호 13"/>
            <p:cNvSpPr/>
            <p:nvPr/>
          </p:nvSpPr>
          <p:spPr>
            <a:xfrm rot="5400000">
              <a:off x="1828800" y="4213225"/>
              <a:ext cx="190500" cy="173355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오른쪽 중괄호 14"/>
            <p:cNvSpPr/>
            <p:nvPr/>
          </p:nvSpPr>
          <p:spPr>
            <a:xfrm rot="5400000">
              <a:off x="3225800" y="4648200"/>
              <a:ext cx="190500" cy="86360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1148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1.5 </a:t>
            </a:r>
            <a:r>
              <a:rPr lang="ko-KR" altLang="en-US" sz="4000" b="1" dirty="0" err="1" smtClean="0"/>
              <a:t>머신러닝의</a:t>
            </a:r>
            <a:r>
              <a:rPr lang="ko-KR" altLang="en-US" sz="4000" b="1" dirty="0" smtClean="0"/>
              <a:t> 주요 도전 과제</a:t>
            </a:r>
            <a:endParaRPr lang="en-US" sz="40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843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1.5.1 </a:t>
            </a:r>
            <a:r>
              <a:rPr lang="ko-KR" altLang="en-US" sz="2400" dirty="0" smtClean="0"/>
              <a:t>충분하지 않은 양의 훈련 데이터</a:t>
            </a:r>
            <a:endParaRPr lang="en-US" altLang="ko-KR" sz="2400" dirty="0" smtClean="0"/>
          </a:p>
          <a:p>
            <a:r>
              <a:rPr lang="en-US" sz="2400" dirty="0" smtClean="0"/>
              <a:t>1.5.2 </a:t>
            </a:r>
            <a:r>
              <a:rPr lang="ko-KR" altLang="en-US" sz="2400" dirty="0" smtClean="0"/>
              <a:t>대표성 없는 훈련 데이터</a:t>
            </a:r>
            <a:endParaRPr lang="en-US" altLang="ko-KR" sz="2400" dirty="0" smtClean="0"/>
          </a:p>
          <a:p>
            <a:r>
              <a:rPr lang="en-US" sz="2400" dirty="0" smtClean="0"/>
              <a:t>1.5.3 </a:t>
            </a:r>
            <a:r>
              <a:rPr lang="ko-KR" altLang="en-US" sz="2400" dirty="0" smtClean="0"/>
              <a:t>낮은 품질의 훈련 데이터</a:t>
            </a:r>
            <a:endParaRPr lang="en-US" altLang="ko-KR" sz="2400" dirty="0" smtClean="0"/>
          </a:p>
          <a:p>
            <a:r>
              <a:rPr lang="en-US" sz="2400" dirty="0" smtClean="0"/>
              <a:t>1.5.4 </a:t>
            </a:r>
            <a:r>
              <a:rPr lang="ko-KR" altLang="en-US" sz="2400" dirty="0" smtClean="0"/>
              <a:t>관련 없는 특성</a:t>
            </a:r>
            <a:endParaRPr lang="en-US" altLang="ko-KR" sz="2400" dirty="0" smtClean="0"/>
          </a:p>
          <a:p>
            <a:r>
              <a:rPr lang="en-US" sz="2400" dirty="0" smtClean="0"/>
              <a:t>1.5.5 </a:t>
            </a:r>
            <a:r>
              <a:rPr lang="ko-KR" altLang="en-US" sz="2400" dirty="0" smtClean="0"/>
              <a:t>훈련 데이터 과대 적합</a:t>
            </a:r>
            <a:endParaRPr lang="en-US" altLang="ko-KR" sz="2400" dirty="0" smtClean="0"/>
          </a:p>
          <a:p>
            <a:r>
              <a:rPr lang="en-US" sz="2400" dirty="0" smtClean="0"/>
              <a:t>1.5.6 </a:t>
            </a:r>
            <a:r>
              <a:rPr lang="ko-KR" altLang="en-US" sz="2400" dirty="0" smtClean="0"/>
              <a:t>훈련 데이터 과소 적합</a:t>
            </a:r>
            <a:endParaRPr lang="en-US" altLang="ko-KR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838200" y="46577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/>
              <a:t>1.6 </a:t>
            </a:r>
            <a:r>
              <a:rPr lang="ko-KR" altLang="en-US" sz="4000" b="1" dirty="0" smtClean="0"/>
              <a:t>테스트와 검증</a:t>
            </a:r>
            <a:endParaRPr lang="en-US" sz="4000" b="1" dirty="0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38200" y="5876925"/>
            <a:ext cx="10515600" cy="955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1.6.1 </a:t>
            </a:r>
            <a:r>
              <a:rPr lang="ko-KR" altLang="en-US" sz="2400" dirty="0" err="1" smtClean="0"/>
              <a:t>하이퍼파라미터</a:t>
            </a:r>
            <a:r>
              <a:rPr lang="ko-KR" altLang="en-US" sz="2400" dirty="0" smtClean="0"/>
              <a:t> 튜닝과 </a:t>
            </a:r>
            <a:r>
              <a:rPr lang="ko-KR" altLang="en-US" sz="2400" dirty="0" err="1" smtClean="0"/>
              <a:t>모델선택</a:t>
            </a:r>
            <a:endParaRPr lang="en-US" altLang="ko-KR" sz="2400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40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1.5.1 </a:t>
            </a:r>
            <a:r>
              <a:rPr lang="ko-KR" altLang="en-US" dirty="0"/>
              <a:t>충분하지 않은 양의 훈련 </a:t>
            </a:r>
            <a:r>
              <a:rPr lang="ko-KR" altLang="en-US" dirty="0" smtClean="0"/>
              <a:t>데이터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smtClean="0"/>
              <a:t>문제점</a:t>
            </a:r>
            <a:r>
              <a:rPr lang="en-US" altLang="ko-KR" sz="1800" dirty="0" smtClean="0"/>
              <a:t>: </a:t>
            </a:r>
            <a:r>
              <a:rPr lang="ko-KR" altLang="en-US" sz="1800" dirty="0" smtClean="0"/>
              <a:t>나쁜 알고리즘 </a:t>
            </a:r>
            <a:r>
              <a:rPr lang="en-US" altLang="ko-KR" sz="1800" dirty="0" smtClean="0"/>
              <a:t>&amp; </a:t>
            </a:r>
            <a:r>
              <a:rPr lang="ko-KR" altLang="en-US" sz="1800" dirty="0" smtClean="0"/>
              <a:t>나쁜 데이터</a:t>
            </a:r>
            <a:endParaRPr lang="en-US" altLang="ko-KR" sz="1800" dirty="0" smtClean="0"/>
          </a:p>
          <a:p>
            <a:r>
              <a:rPr lang="en-US" altLang="ko-KR" sz="1800" dirty="0" smtClean="0"/>
              <a:t>Peter </a:t>
            </a:r>
            <a:r>
              <a:rPr lang="en-US" altLang="ko-KR" sz="1800" dirty="0" err="1" smtClean="0"/>
              <a:t>Norvog</a:t>
            </a:r>
            <a:r>
              <a:rPr lang="en-US" altLang="ko-KR" sz="1800" dirty="0" smtClean="0"/>
              <a:t> et al., “ The Unreasonable Effectiveness of Data”, IEEE Intelligent Systems, 24, 2, (2009)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ko-KR" altLang="en-US" sz="1800" dirty="0" smtClean="0"/>
              <a:t> 충분한 데이터만 있으면 간단한 모델을 이용해서 유사한 결과를 얻을 수 있음을 밝힘 </a:t>
            </a:r>
            <a:endParaRPr lang="en-US" altLang="ko-KR" sz="1800" dirty="0" smtClean="0"/>
          </a:p>
          <a:p>
            <a:pPr>
              <a:buFont typeface="Wingdings" panose="05000000000000000000" pitchFamily="2" charset="2"/>
              <a:buChar char="à"/>
            </a:pPr>
            <a:r>
              <a:rPr lang="en-US" altLang="ko-KR" sz="1800" dirty="0" smtClean="0">
                <a:sym typeface="Wingdings" panose="05000000000000000000" pitchFamily="2" charset="2"/>
              </a:rPr>
              <a:t> </a:t>
            </a:r>
            <a:r>
              <a:rPr lang="ko-KR" altLang="en-US" sz="1800" dirty="0" smtClean="0"/>
              <a:t>알고리즘보다 데이터가 더 중요함을 깨닫게 되는 계기</a:t>
            </a:r>
            <a:endParaRPr lang="en-US" sz="1800" dirty="0"/>
          </a:p>
        </p:txBody>
      </p:sp>
      <p:grpSp>
        <p:nvGrpSpPr>
          <p:cNvPr id="6" name="그룹 5"/>
          <p:cNvGrpSpPr/>
          <p:nvPr/>
        </p:nvGrpSpPr>
        <p:grpSpPr>
          <a:xfrm>
            <a:off x="753923" y="3616523"/>
            <a:ext cx="5988627" cy="3089077"/>
            <a:chOff x="652323" y="3670300"/>
            <a:chExt cx="5988627" cy="3089077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51" t="24516" r="11386" b="22151"/>
            <a:stretch/>
          </p:blipFill>
          <p:spPr>
            <a:xfrm>
              <a:off x="1950474" y="3670300"/>
              <a:ext cx="3244850" cy="27813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652323" y="6451600"/>
              <a:ext cx="59886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/>
                <a:t>“Scaling</a:t>
              </a:r>
              <a:r>
                <a:rPr lang="ko-KR" altLang="en-US" sz="1400" dirty="0" smtClean="0"/>
                <a:t> </a:t>
              </a:r>
              <a:r>
                <a:rPr lang="en-US" altLang="ko-KR" sz="1400" dirty="0" smtClean="0"/>
                <a:t>to very </a:t>
              </a:r>
              <a:r>
                <a:rPr lang="en-US" altLang="ko-KR" sz="1400" dirty="0" err="1" smtClean="0"/>
                <a:t>very</a:t>
              </a:r>
              <a:r>
                <a:rPr lang="en-US" altLang="ko-KR" sz="1400" dirty="0" smtClean="0"/>
                <a:t> large corpora for natural language disambiguation” (2001)</a:t>
              </a:r>
              <a:endParaRPr lang="en-US" sz="1400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803339" y="4203700"/>
            <a:ext cx="5879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다양한</a:t>
            </a:r>
            <a:r>
              <a:rPr lang="en-US" dirty="0" smtClean="0"/>
              <a:t> machine learning </a:t>
            </a:r>
            <a:r>
              <a:rPr lang="ko-KR" altLang="en-US" dirty="0" smtClean="0"/>
              <a:t>알고리즘을 적용했을 때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알고리즘 종류에 상관없이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데이터가 </a:t>
            </a:r>
            <a:r>
              <a:rPr lang="en-US" altLang="ko-KR" dirty="0" smtClean="0"/>
              <a:t>1</a:t>
            </a:r>
            <a:r>
              <a:rPr lang="ko-KR" altLang="en-US" dirty="0" err="1" smtClean="0"/>
              <a:t>억개</a:t>
            </a:r>
            <a:r>
              <a:rPr lang="ko-KR" altLang="en-US" dirty="0" smtClean="0"/>
              <a:t> 이상이 되면 매우 우수한 결과를 얻을 수 있음</a:t>
            </a:r>
            <a:endParaRPr lang="en-US" altLang="ko-KR" dirty="0" smtClean="0"/>
          </a:p>
          <a:p>
            <a:r>
              <a:rPr lang="en-US" b="1" dirty="0" smtClean="0">
                <a:sym typeface="Wingdings" panose="05000000000000000000" pitchFamily="2" charset="2"/>
              </a:rPr>
              <a:t> </a:t>
            </a:r>
            <a:r>
              <a:rPr lang="ko-KR" altLang="en-US" b="1" dirty="0" smtClean="0">
                <a:sym typeface="Wingdings" panose="05000000000000000000" pitchFamily="2" charset="2"/>
              </a:rPr>
              <a:t>데이터의 중요성</a:t>
            </a:r>
            <a:r>
              <a:rPr lang="en-US" altLang="ko-KR" b="1" dirty="0" smtClean="0">
                <a:sym typeface="Wingdings" panose="05000000000000000000" pitchFamily="2" charset="2"/>
              </a:rPr>
              <a:t>!!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12568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1.5.2 </a:t>
            </a:r>
            <a:r>
              <a:rPr lang="ko-KR" altLang="en-US" dirty="0" smtClean="0"/>
              <a:t>대표성 없는 훈련 데이터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40489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모델 훈련용 데이터 만들기</a:t>
            </a:r>
            <a:endParaRPr lang="en-US" altLang="ko-KR" sz="2000" dirty="0" smtClean="0"/>
          </a:p>
          <a:p>
            <a:r>
              <a:rPr lang="ko-KR" altLang="en-US" sz="2000" dirty="0" smtClean="0"/>
              <a:t>샘플링 잡음</a:t>
            </a:r>
            <a:r>
              <a:rPr lang="en-US" altLang="ko-KR" sz="2000" dirty="0" smtClean="0"/>
              <a:t>(Noise): </a:t>
            </a:r>
            <a:r>
              <a:rPr lang="ko-KR" altLang="en-US" sz="2000" dirty="0" smtClean="0"/>
              <a:t>우연에 의한 대표성 없는 데이터</a:t>
            </a:r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샘플링 편향</a:t>
            </a:r>
            <a:r>
              <a:rPr lang="en-US" altLang="ko-KR" sz="2000" dirty="0" smtClean="0"/>
              <a:t>(Bias): Data </a:t>
            </a:r>
            <a:r>
              <a:rPr lang="ko-KR" altLang="en-US" sz="2000" dirty="0" smtClean="0"/>
              <a:t>양이 많더라도</a:t>
            </a:r>
            <a:r>
              <a:rPr lang="en-US" altLang="ko-KR" sz="2000" dirty="0" smtClean="0"/>
              <a:t>,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표본 추출 방법이 잘못되면 대표성 결여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en-US" altLang="ko-KR" sz="2000" dirty="0" smtClean="0"/>
              <a:t> </a:t>
            </a:r>
            <a:r>
              <a:rPr lang="en-US" altLang="ko-KR" sz="1800" dirty="0" smtClean="0">
                <a:sym typeface="Wingdings" panose="05000000000000000000" pitchFamily="2" charset="2"/>
              </a:rPr>
              <a:t> 1936</a:t>
            </a:r>
            <a:r>
              <a:rPr lang="ko-KR" altLang="en-US" sz="1800" dirty="0" smtClean="0">
                <a:sym typeface="Wingdings" panose="05000000000000000000" pitchFamily="2" charset="2"/>
              </a:rPr>
              <a:t>년 여론조사</a:t>
            </a:r>
            <a:r>
              <a:rPr lang="en-US" altLang="ko-KR" sz="1800" dirty="0" smtClean="0">
                <a:sym typeface="Wingdings" panose="05000000000000000000" pitchFamily="2" charset="2"/>
              </a:rPr>
              <a:t>, ‘The Literary</a:t>
            </a:r>
            <a:r>
              <a:rPr lang="ko-KR" altLang="en-US" sz="1800" dirty="0" smtClean="0">
                <a:sym typeface="Wingdings" panose="05000000000000000000" pitchFamily="2" charset="2"/>
              </a:rPr>
              <a:t> </a:t>
            </a:r>
            <a:r>
              <a:rPr lang="en-US" altLang="ko-KR" sz="1800" dirty="0" smtClean="0">
                <a:sym typeface="Wingdings" panose="05000000000000000000" pitchFamily="2" charset="2"/>
              </a:rPr>
              <a:t>Digest’ </a:t>
            </a:r>
            <a:r>
              <a:rPr lang="ko-KR" altLang="en-US" sz="1800" dirty="0" smtClean="0">
                <a:sym typeface="Wingdings" panose="05000000000000000000" pitchFamily="2" charset="2"/>
              </a:rPr>
              <a:t>사의</a:t>
            </a:r>
            <a:r>
              <a:rPr lang="en-US" altLang="ko-KR" sz="1800" dirty="0" smtClean="0">
                <a:sym typeface="Wingdings" panose="05000000000000000000" pitchFamily="2" charset="2"/>
              </a:rPr>
              <a:t> </a:t>
            </a:r>
            <a:r>
              <a:rPr lang="ko-KR" altLang="en-US" sz="1800" dirty="0" smtClean="0">
                <a:sym typeface="Wingdings" panose="05000000000000000000" pitchFamily="2" charset="2"/>
              </a:rPr>
              <a:t>표본 추출은 전화번호부를 통해서 샘플링 하였으나</a:t>
            </a:r>
            <a:r>
              <a:rPr lang="en-US" altLang="ko-KR" sz="1800" dirty="0" smtClean="0">
                <a:sym typeface="Wingdings" panose="05000000000000000000" pitchFamily="2" charset="2"/>
              </a:rPr>
              <a:t>, </a:t>
            </a:r>
            <a:r>
              <a:rPr lang="ko-KR" altLang="en-US" sz="1800" dirty="0" smtClean="0">
                <a:sym typeface="Wingdings" panose="05000000000000000000" pitchFamily="2" charset="2"/>
              </a:rPr>
              <a:t>당시 전화번호부에 수록된 사람은 대부분 부유한 공화당 </a:t>
            </a:r>
            <a:r>
              <a:rPr lang="ko-KR" altLang="en-US" sz="1800" dirty="0" err="1" smtClean="0">
                <a:sym typeface="Wingdings" panose="05000000000000000000" pitchFamily="2" charset="2"/>
              </a:rPr>
              <a:t>지지층</a:t>
            </a:r>
            <a:r>
              <a:rPr lang="ko-KR" altLang="en-US" sz="1800" dirty="0" smtClean="0">
                <a:sym typeface="Wingdings" panose="05000000000000000000" pitchFamily="2" charset="2"/>
              </a:rPr>
              <a:t> 이었음</a:t>
            </a:r>
            <a:r>
              <a:rPr lang="en-US" altLang="ko-KR" sz="1800" dirty="0" smtClean="0">
                <a:sym typeface="Wingdings" panose="05000000000000000000" pitchFamily="2" charset="2"/>
              </a:rPr>
              <a:t> </a:t>
            </a:r>
            <a:r>
              <a:rPr lang="en-US" altLang="ko-KR" sz="1800" dirty="0" smtClean="0">
                <a:sym typeface="Wingdings" panose="05000000000000000000" pitchFamily="2" charset="2"/>
              </a:rPr>
              <a:t>(Bias)</a:t>
            </a:r>
            <a:br>
              <a:rPr lang="en-US" altLang="ko-KR" sz="1800" dirty="0" smtClean="0">
                <a:sym typeface="Wingdings" panose="05000000000000000000" pitchFamily="2" charset="2"/>
              </a:rPr>
            </a:br>
            <a:r>
              <a:rPr lang="en-US" altLang="ko-KR" sz="1800" dirty="0" smtClean="0">
                <a:sym typeface="Wingdings" panose="05000000000000000000" pitchFamily="2" charset="2"/>
              </a:rPr>
              <a:t> </a:t>
            </a:r>
            <a:r>
              <a:rPr lang="ko-KR" altLang="en-US" sz="1800" dirty="0" smtClean="0">
                <a:sym typeface="Wingdings" panose="05000000000000000000" pitchFamily="2" charset="2"/>
              </a:rPr>
              <a:t>여론조사</a:t>
            </a:r>
            <a:r>
              <a:rPr lang="en-US" altLang="ko-KR" sz="1800" dirty="0" smtClean="0">
                <a:sym typeface="Wingdings" panose="05000000000000000000" pitchFamily="2" charset="2"/>
              </a:rPr>
              <a:t>: </a:t>
            </a:r>
            <a:r>
              <a:rPr lang="ko-KR" altLang="en-US" sz="1800" dirty="0" err="1" smtClean="0">
                <a:sym typeface="Wingdings" panose="05000000000000000000" pitchFamily="2" charset="2"/>
              </a:rPr>
              <a:t>랜던</a:t>
            </a:r>
            <a:r>
              <a:rPr lang="en-US" altLang="ko-KR" sz="1800" dirty="0" smtClean="0">
                <a:sym typeface="Wingdings" panose="05000000000000000000" pitchFamily="2" charset="2"/>
              </a:rPr>
              <a:t>(57</a:t>
            </a:r>
            <a:r>
              <a:rPr lang="en-US" altLang="ko-KR" sz="1800" dirty="0" smtClean="0">
                <a:sym typeface="Wingdings" panose="05000000000000000000" pitchFamily="2" charset="2"/>
              </a:rPr>
              <a:t>% </a:t>
            </a:r>
            <a:r>
              <a:rPr lang="ko-KR" altLang="en-US" sz="1800" dirty="0" smtClean="0">
                <a:sym typeface="Wingdings" panose="05000000000000000000" pitchFamily="2" charset="2"/>
              </a:rPr>
              <a:t>득표</a:t>
            </a:r>
            <a:r>
              <a:rPr lang="en-US" altLang="ko-KR" sz="1800" dirty="0" smtClean="0">
                <a:sym typeface="Wingdings" panose="05000000000000000000" pitchFamily="2" charset="2"/>
              </a:rPr>
              <a:t>,</a:t>
            </a:r>
            <a:r>
              <a:rPr lang="ko-KR" altLang="en-US" sz="1800" dirty="0" smtClean="0">
                <a:sym typeface="Wingdings" panose="05000000000000000000" pitchFamily="2" charset="2"/>
              </a:rPr>
              <a:t> 승리</a:t>
            </a:r>
            <a:r>
              <a:rPr lang="en-US" altLang="ko-KR" sz="1800" dirty="0" smtClean="0">
                <a:sym typeface="Wingdings" panose="05000000000000000000" pitchFamily="2" charset="2"/>
              </a:rPr>
              <a:t>) </a:t>
            </a:r>
            <a:r>
              <a:rPr lang="en-US" altLang="ko-KR" sz="1800" dirty="0" smtClean="0">
                <a:sym typeface="Wingdings" panose="05000000000000000000" pitchFamily="2" charset="2"/>
              </a:rPr>
              <a:t>&gt; </a:t>
            </a:r>
            <a:r>
              <a:rPr lang="ko-KR" altLang="en-US" sz="1800" dirty="0" smtClean="0">
                <a:sym typeface="Wingdings" panose="05000000000000000000" pitchFamily="2" charset="2"/>
              </a:rPr>
              <a:t>루즈벨트</a:t>
            </a:r>
            <a:r>
              <a:rPr lang="en-US" altLang="ko-KR" sz="1800" dirty="0" smtClean="0">
                <a:sym typeface="Wingdings" panose="05000000000000000000" pitchFamily="2" charset="2"/>
              </a:rPr>
              <a:t>, </a:t>
            </a:r>
            <a:r>
              <a:rPr lang="ko-KR" altLang="en-US" sz="1800" u="sng" dirty="0" smtClean="0">
                <a:sym typeface="Wingdings" panose="05000000000000000000" pitchFamily="2" charset="2"/>
              </a:rPr>
              <a:t>실제</a:t>
            </a:r>
            <a:r>
              <a:rPr lang="en-US" altLang="ko-KR" sz="1800" u="sng" dirty="0" smtClean="0">
                <a:sym typeface="Wingdings" panose="05000000000000000000" pitchFamily="2" charset="2"/>
              </a:rPr>
              <a:t>:</a:t>
            </a:r>
            <a:r>
              <a:rPr lang="ko-KR" altLang="en-US" sz="1800" u="sng" dirty="0" smtClean="0">
                <a:sym typeface="Wingdings" panose="05000000000000000000" pitchFamily="2" charset="2"/>
              </a:rPr>
              <a:t> </a:t>
            </a:r>
            <a:r>
              <a:rPr lang="ko-KR" altLang="en-US" sz="1800" u="sng" dirty="0" err="1" smtClean="0">
                <a:sym typeface="Wingdings" panose="05000000000000000000" pitchFamily="2" charset="2"/>
              </a:rPr>
              <a:t>랜던</a:t>
            </a:r>
            <a:r>
              <a:rPr lang="en-US" altLang="ko-KR" sz="1800" u="sng" dirty="0" smtClean="0">
                <a:sym typeface="Wingdings" panose="05000000000000000000" pitchFamily="2" charset="2"/>
              </a:rPr>
              <a:t> </a:t>
            </a:r>
            <a:r>
              <a:rPr lang="en-US" altLang="ko-KR" sz="1800" u="sng" dirty="0" smtClean="0">
                <a:sym typeface="Wingdings" panose="05000000000000000000" pitchFamily="2" charset="2"/>
              </a:rPr>
              <a:t>&lt; </a:t>
            </a:r>
            <a:r>
              <a:rPr lang="ko-KR" altLang="en-US" sz="1800" u="sng" dirty="0" smtClean="0">
                <a:sym typeface="Wingdings" panose="05000000000000000000" pitchFamily="2" charset="2"/>
              </a:rPr>
              <a:t>루즈벨트</a:t>
            </a:r>
            <a:r>
              <a:rPr lang="en-US" altLang="ko-KR" sz="1800" u="sng" dirty="0" smtClean="0">
                <a:sym typeface="Wingdings" panose="05000000000000000000" pitchFamily="2" charset="2"/>
              </a:rPr>
              <a:t> (64</a:t>
            </a:r>
            <a:r>
              <a:rPr lang="en-US" altLang="ko-KR" sz="1800" u="sng" dirty="0" smtClean="0">
                <a:sym typeface="Wingdings" panose="05000000000000000000" pitchFamily="2" charset="2"/>
              </a:rPr>
              <a:t>% </a:t>
            </a:r>
            <a:r>
              <a:rPr lang="ko-KR" altLang="en-US" sz="1800" u="sng" dirty="0" smtClean="0">
                <a:sym typeface="Wingdings" panose="05000000000000000000" pitchFamily="2" charset="2"/>
              </a:rPr>
              <a:t>득표</a:t>
            </a:r>
            <a:r>
              <a:rPr lang="en-US" altLang="ko-KR" sz="1800" u="sng" dirty="0" smtClean="0">
                <a:sym typeface="Wingdings" panose="05000000000000000000" pitchFamily="2" charset="2"/>
              </a:rPr>
              <a:t>, </a:t>
            </a:r>
            <a:r>
              <a:rPr lang="ko-KR" altLang="en-US" sz="1800" u="sng" dirty="0" smtClean="0">
                <a:sym typeface="Wingdings" panose="05000000000000000000" pitchFamily="2" charset="2"/>
              </a:rPr>
              <a:t>승리</a:t>
            </a:r>
            <a:r>
              <a:rPr lang="en-US" altLang="ko-KR" sz="1800" u="sng" dirty="0" smtClean="0">
                <a:sym typeface="Wingdings" panose="05000000000000000000" pitchFamily="2" charset="2"/>
              </a:rPr>
              <a:t>)</a:t>
            </a:r>
            <a:endParaRPr lang="en-US" altLang="ko-KR" sz="1800" u="sng" dirty="0" smtClean="0">
              <a:sym typeface="Wingdings" panose="05000000000000000000" pitchFamily="2" charset="2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4" t="45093" r="14197" b="29537"/>
          <a:stretch/>
        </p:blipFill>
        <p:spPr>
          <a:xfrm>
            <a:off x="901700" y="2749550"/>
            <a:ext cx="4756010" cy="1968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22313" y="2856637"/>
            <a:ext cx="543148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0000FF"/>
                </a:solidFill>
              </a:rPr>
              <a:t>1) </a:t>
            </a:r>
            <a:r>
              <a:rPr lang="ko-KR" altLang="en-US" sz="1200" dirty="0" smtClean="0">
                <a:solidFill>
                  <a:srgbClr val="0000FF"/>
                </a:solidFill>
              </a:rPr>
              <a:t>점선</a:t>
            </a:r>
            <a:r>
              <a:rPr lang="en-US" altLang="ko-KR" sz="1200" dirty="0" smtClean="0">
                <a:solidFill>
                  <a:srgbClr val="0000FF"/>
                </a:solidFill>
              </a:rPr>
              <a:t>: </a:t>
            </a:r>
            <a:r>
              <a:rPr lang="ko-KR" altLang="en-US" sz="1200" dirty="0" smtClean="0">
                <a:solidFill>
                  <a:srgbClr val="0000FF"/>
                </a:solidFill>
              </a:rPr>
              <a:t>이전 모델 </a:t>
            </a:r>
            <a:r>
              <a:rPr lang="en-US" altLang="ko-KR" sz="1200" dirty="0" smtClean="0">
                <a:solidFill>
                  <a:srgbClr val="0000FF"/>
                </a:solidFill>
              </a:rPr>
              <a:t/>
            </a:r>
            <a:br>
              <a:rPr lang="en-US" altLang="ko-KR" sz="1200" dirty="0" smtClean="0">
                <a:solidFill>
                  <a:srgbClr val="0000FF"/>
                </a:solidFill>
              </a:rPr>
            </a:br>
            <a:r>
              <a:rPr lang="en-US" altLang="ko-KR" sz="1200" dirty="0" smtClean="0">
                <a:solidFill>
                  <a:srgbClr val="0000FF"/>
                </a:solidFill>
              </a:rPr>
              <a:t>    </a:t>
            </a:r>
            <a:r>
              <a:rPr lang="en-US" altLang="ko-KR" sz="1200" dirty="0" smtClean="0">
                <a:solidFill>
                  <a:srgbClr val="0000FF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1200" dirty="0" smtClean="0">
                <a:solidFill>
                  <a:srgbClr val="0000FF"/>
                </a:solidFill>
              </a:rPr>
              <a:t>너무 부유하거나 너무 가난한 나라의 </a:t>
            </a:r>
            <a:r>
              <a:rPr lang="en-US" altLang="ko-KR" sz="1200" dirty="0" smtClean="0">
                <a:solidFill>
                  <a:srgbClr val="0000FF"/>
                </a:solidFill>
              </a:rPr>
              <a:t>data</a:t>
            </a:r>
            <a:r>
              <a:rPr lang="ko-KR" altLang="en-US" sz="1200" dirty="0" smtClean="0">
                <a:solidFill>
                  <a:srgbClr val="0000FF"/>
                </a:solidFill>
              </a:rPr>
              <a:t>로 만들어졌음</a:t>
            </a:r>
            <a:r>
              <a:rPr lang="en-US" altLang="ko-KR" sz="1200" dirty="0">
                <a:solidFill>
                  <a:srgbClr val="0000FF"/>
                </a:solidFill>
              </a:rPr>
              <a:t> </a:t>
            </a:r>
            <a:r>
              <a:rPr lang="en-US" altLang="ko-KR" sz="1200" dirty="0" smtClean="0">
                <a:solidFill>
                  <a:srgbClr val="0000FF"/>
                </a:solidFill>
              </a:rPr>
              <a:t>(</a:t>
            </a:r>
            <a:r>
              <a:rPr lang="ko-KR" altLang="en-US" sz="1200" dirty="0" smtClean="0">
                <a:solidFill>
                  <a:srgbClr val="0000FF"/>
                </a:solidFill>
              </a:rPr>
              <a:t>대표성 결여</a:t>
            </a:r>
            <a:r>
              <a:rPr lang="en-US" altLang="ko-KR" sz="1200" dirty="0">
                <a:solidFill>
                  <a:srgbClr val="0000FF"/>
                </a:solidFill>
              </a:rPr>
              <a:t>)</a:t>
            </a:r>
            <a:endParaRPr lang="en-US" altLang="ko-KR" sz="1200" dirty="0" smtClean="0">
              <a:solidFill>
                <a:srgbClr val="0000FF"/>
              </a:solidFill>
            </a:endParaRPr>
          </a:p>
          <a:p>
            <a:endParaRPr lang="en-US" altLang="ko-KR" sz="1200" dirty="0">
              <a:solidFill>
                <a:srgbClr val="0000FF"/>
              </a:solidFill>
            </a:endParaRPr>
          </a:p>
          <a:p>
            <a:r>
              <a:rPr lang="en-US" altLang="ko-KR" sz="1200" dirty="0" smtClean="0">
                <a:solidFill>
                  <a:srgbClr val="0000FF"/>
                </a:solidFill>
              </a:rPr>
              <a:t>2) </a:t>
            </a:r>
            <a:r>
              <a:rPr lang="ko-KR" altLang="en-US" sz="1200" dirty="0" smtClean="0">
                <a:solidFill>
                  <a:srgbClr val="0000FF"/>
                </a:solidFill>
              </a:rPr>
              <a:t>누락된 나라의 </a:t>
            </a:r>
            <a:r>
              <a:rPr lang="en-US" altLang="ko-KR" sz="1200" dirty="0" smtClean="0">
                <a:solidFill>
                  <a:srgbClr val="0000FF"/>
                </a:solidFill>
              </a:rPr>
              <a:t>Data </a:t>
            </a:r>
            <a:r>
              <a:rPr lang="ko-KR" altLang="en-US" sz="1200" dirty="0" smtClean="0">
                <a:solidFill>
                  <a:srgbClr val="0000FF"/>
                </a:solidFill>
              </a:rPr>
              <a:t>추가</a:t>
            </a:r>
            <a:endParaRPr lang="en-US" altLang="ko-KR" sz="1200" dirty="0" smtClean="0">
              <a:solidFill>
                <a:srgbClr val="0000FF"/>
              </a:solidFill>
            </a:endParaRPr>
          </a:p>
          <a:p>
            <a:endParaRPr lang="en-US" altLang="ko-KR" sz="1200" dirty="0" smtClean="0">
              <a:solidFill>
                <a:srgbClr val="0000FF"/>
              </a:solidFill>
            </a:endParaRPr>
          </a:p>
          <a:p>
            <a:r>
              <a:rPr lang="en-US" altLang="ko-KR" sz="1200" dirty="0" smtClean="0">
                <a:solidFill>
                  <a:srgbClr val="0000FF"/>
                </a:solidFill>
              </a:rPr>
              <a:t>3) </a:t>
            </a:r>
            <a:r>
              <a:rPr lang="ko-KR" altLang="en-US" sz="1200" dirty="0" smtClean="0">
                <a:solidFill>
                  <a:srgbClr val="0000FF"/>
                </a:solidFill>
              </a:rPr>
              <a:t>실선</a:t>
            </a:r>
            <a:r>
              <a:rPr lang="en-US" sz="1200" dirty="0" smtClean="0">
                <a:solidFill>
                  <a:srgbClr val="0000FF"/>
                </a:solidFill>
              </a:rPr>
              <a:t>: </a:t>
            </a:r>
            <a:r>
              <a:rPr lang="ko-KR" altLang="en-US" sz="1200" dirty="0" smtClean="0">
                <a:solidFill>
                  <a:srgbClr val="0000FF"/>
                </a:solidFill>
              </a:rPr>
              <a:t>신규 데이터에 의해 변형된 모델 </a:t>
            </a:r>
            <a:r>
              <a:rPr lang="en-US" altLang="ko-KR" sz="1200" dirty="0" smtClean="0">
                <a:solidFill>
                  <a:srgbClr val="0000FF"/>
                </a:solidFill>
              </a:rPr>
              <a:t/>
            </a:r>
            <a:br>
              <a:rPr lang="en-US" altLang="ko-KR" sz="1200" dirty="0" smtClean="0">
                <a:solidFill>
                  <a:srgbClr val="0000FF"/>
                </a:solidFill>
              </a:rPr>
            </a:br>
            <a:r>
              <a:rPr lang="en-US" altLang="ko-KR" sz="1200" dirty="0" smtClean="0">
                <a:solidFill>
                  <a:srgbClr val="0000FF"/>
                </a:solidFill>
              </a:rPr>
              <a:t>   </a:t>
            </a:r>
            <a:r>
              <a:rPr lang="en-US" altLang="ko-KR" sz="1200" dirty="0" smtClean="0">
                <a:solidFill>
                  <a:srgbClr val="0000FF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1200" dirty="0" smtClean="0">
                <a:solidFill>
                  <a:srgbClr val="0000FF"/>
                </a:solidFill>
              </a:rPr>
              <a:t>기존 모델과 큰 편차</a:t>
            </a:r>
            <a:r>
              <a:rPr lang="en-US" altLang="ko-KR" sz="1200" dirty="0">
                <a:solidFill>
                  <a:srgbClr val="0000FF"/>
                </a:solidFill>
              </a:rPr>
              <a:t> </a:t>
            </a:r>
            <a:r>
              <a:rPr lang="en-US" altLang="ko-KR" sz="1200" dirty="0" smtClean="0">
                <a:solidFill>
                  <a:srgbClr val="0000FF"/>
                </a:solidFill>
              </a:rPr>
              <a:t>(</a:t>
            </a:r>
            <a:r>
              <a:rPr lang="ko-KR" altLang="en-US" sz="1200" dirty="0" smtClean="0">
                <a:solidFill>
                  <a:srgbClr val="0000FF"/>
                </a:solidFill>
              </a:rPr>
              <a:t>신규 데이터에 큰 영향 받음</a:t>
            </a:r>
            <a:r>
              <a:rPr lang="en-US" altLang="ko-KR" sz="1200" dirty="0" smtClean="0">
                <a:solidFill>
                  <a:srgbClr val="0000FF"/>
                </a:solidFill>
              </a:rPr>
              <a:t>)</a:t>
            </a:r>
          </a:p>
          <a:p>
            <a:r>
              <a:rPr lang="en-US" altLang="ko-KR" sz="1200" dirty="0" smtClean="0">
                <a:solidFill>
                  <a:srgbClr val="0000FF"/>
                </a:solidFill>
              </a:rPr>
              <a:t/>
            </a:r>
            <a:br>
              <a:rPr lang="en-US" altLang="ko-KR" sz="1200" dirty="0" smtClean="0">
                <a:solidFill>
                  <a:srgbClr val="0000FF"/>
                </a:solidFill>
              </a:rPr>
            </a:br>
            <a:r>
              <a:rPr lang="en-US" altLang="ko-KR" sz="1200" dirty="0" smtClean="0">
                <a:solidFill>
                  <a:srgbClr val="0000FF"/>
                </a:solidFill>
              </a:rPr>
              <a:t>4) </a:t>
            </a:r>
            <a:r>
              <a:rPr lang="ko-KR" altLang="en-US" sz="1200" dirty="0" smtClean="0">
                <a:solidFill>
                  <a:srgbClr val="0000FF"/>
                </a:solidFill>
              </a:rPr>
              <a:t>빨간 </a:t>
            </a:r>
            <a:r>
              <a:rPr lang="en-US" altLang="ko-KR" sz="1200" dirty="0" smtClean="0">
                <a:solidFill>
                  <a:srgbClr val="0000FF"/>
                </a:solidFill>
              </a:rPr>
              <a:t>Box: </a:t>
            </a:r>
            <a:r>
              <a:rPr lang="ko-KR" altLang="en-US" sz="1200" dirty="0" smtClean="0">
                <a:solidFill>
                  <a:srgbClr val="0000FF"/>
                </a:solidFill>
              </a:rPr>
              <a:t>선진국에 비해 중진국의 삶의 만족도가 높게 나타나는 결과</a:t>
            </a:r>
            <a:r>
              <a:rPr lang="en-US" altLang="ko-KR" sz="1200" dirty="0" smtClean="0">
                <a:solidFill>
                  <a:srgbClr val="0000FF"/>
                </a:solidFill>
              </a:rPr>
              <a:t> </a:t>
            </a:r>
            <a:r>
              <a:rPr lang="ko-KR" altLang="en-US" sz="1200" dirty="0" smtClean="0">
                <a:solidFill>
                  <a:srgbClr val="0000FF"/>
                </a:solidFill>
              </a:rPr>
              <a:t>나타남</a:t>
            </a:r>
            <a:endParaRPr lang="en-US" sz="1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9992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1.5.3 </a:t>
            </a:r>
            <a:r>
              <a:rPr lang="ko-KR" altLang="en-US" dirty="0" smtClean="0"/>
              <a:t>낮은 품질의 데이터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smtClean="0"/>
              <a:t>훈련 데이터를 위해서는 </a:t>
            </a:r>
            <a:r>
              <a:rPr lang="en-US" altLang="ko-KR" sz="1800" dirty="0" smtClean="0"/>
              <a:t>“</a:t>
            </a:r>
            <a:r>
              <a:rPr lang="ko-KR" altLang="en-US" sz="1800" dirty="0" smtClean="0"/>
              <a:t>데이터 정제</a:t>
            </a:r>
            <a:r>
              <a:rPr lang="en-US" altLang="ko-KR" sz="1800" dirty="0" smtClean="0"/>
              <a:t>＂</a:t>
            </a:r>
            <a:r>
              <a:rPr lang="ko-KR" altLang="en-US" sz="1800" dirty="0" smtClean="0"/>
              <a:t>가 필수적임</a:t>
            </a:r>
            <a:endParaRPr lang="en-US" altLang="ko-KR" sz="1800" dirty="0" smtClean="0"/>
          </a:p>
          <a:p>
            <a:r>
              <a:rPr lang="ko-KR" altLang="en-US" sz="1800" dirty="0" smtClean="0"/>
              <a:t>데이터 과학자는 데이터 정제에 많은 시간을 사용 중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smtClean="0"/>
              <a:t>-  </a:t>
            </a:r>
            <a:r>
              <a:rPr lang="ko-KR" altLang="en-US" sz="1800" dirty="0" smtClean="0"/>
              <a:t>수기로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데이터 수정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smtClean="0"/>
              <a:t>-  </a:t>
            </a:r>
            <a:r>
              <a:rPr lang="ko-KR" altLang="en-US" sz="1800" dirty="0" smtClean="0"/>
              <a:t>빠진 특성 있는 데이터는 무시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smtClean="0"/>
              <a:t>-  </a:t>
            </a:r>
            <a:r>
              <a:rPr lang="ko-KR" altLang="en-US" sz="1800" dirty="0" smtClean="0"/>
              <a:t>특성 제외 </a:t>
            </a:r>
            <a:r>
              <a:rPr lang="ko-KR" altLang="en-US" sz="1800" dirty="0" err="1" smtClean="0"/>
              <a:t>모델용</a:t>
            </a:r>
            <a:r>
              <a:rPr lang="ko-KR" altLang="en-US" sz="1800" dirty="0" smtClean="0"/>
              <a:t> 데이터 </a:t>
            </a:r>
            <a:r>
              <a:rPr lang="en-US" altLang="ko-KR" sz="1800" dirty="0" smtClean="0"/>
              <a:t>set</a:t>
            </a:r>
            <a:r>
              <a:rPr lang="ko-KR" altLang="en-US" sz="1800" dirty="0" smtClean="0"/>
              <a:t>으로 별도 구성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endParaRPr lang="en-US" altLang="ko-KR" sz="1800" dirty="0" smtClean="0"/>
          </a:p>
          <a:p>
            <a:r>
              <a:rPr lang="ko-KR" altLang="en-US" sz="1800" dirty="0" smtClean="0"/>
              <a:t>음악 </a:t>
            </a:r>
            <a:r>
              <a:rPr lang="ko-KR" altLang="en-US" sz="1800" dirty="0" err="1" smtClean="0"/>
              <a:t>분류용</a:t>
            </a:r>
            <a:r>
              <a:rPr lang="ko-KR" altLang="en-US" sz="1800" dirty="0" smtClean="0"/>
              <a:t> 참고할 만한 데이터 </a:t>
            </a:r>
            <a:r>
              <a:rPr lang="en-US" altLang="ko-KR" sz="1800" dirty="0" smtClean="0"/>
              <a:t>Set</a:t>
            </a:r>
            <a:br>
              <a:rPr lang="en-US" altLang="ko-KR" sz="1800" dirty="0" smtClean="0"/>
            </a:br>
            <a:r>
              <a:rPr lang="en-US" altLang="ko-KR" sz="1800" dirty="0" smtClean="0"/>
              <a:t>: 161</a:t>
            </a:r>
            <a:r>
              <a:rPr lang="ko-KR" altLang="en-US" sz="1800" dirty="0" smtClean="0"/>
              <a:t>개 장르에서 </a:t>
            </a:r>
            <a:r>
              <a:rPr lang="en-US" altLang="ko-KR" sz="1800" dirty="0" smtClean="0"/>
              <a:t>106,574</a:t>
            </a:r>
            <a:r>
              <a:rPr lang="ko-KR" altLang="en-US" sz="1800" dirty="0" smtClean="0"/>
              <a:t>개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노래를</a:t>
            </a:r>
            <a:r>
              <a:rPr lang="en-US" altLang="ko-KR" sz="1800" dirty="0" smtClean="0"/>
              <a:t> </a:t>
            </a:r>
            <a:r>
              <a:rPr lang="ko-KR" altLang="en-US" sz="1800" dirty="0" err="1" smtClean="0"/>
              <a:t>샘플링한</a:t>
            </a:r>
            <a:r>
              <a:rPr lang="ko-KR" altLang="en-US" sz="1800" dirty="0" smtClean="0"/>
              <a:t> </a:t>
            </a:r>
            <a:r>
              <a:rPr lang="en-US" altLang="ko-KR" sz="1800" dirty="0" smtClean="0"/>
              <a:t>FMA data set</a:t>
            </a:r>
            <a:br>
              <a:rPr lang="en-US" altLang="ko-KR" sz="1800" dirty="0" smtClean="0"/>
            </a:br>
            <a:r>
              <a:rPr lang="en-US" altLang="ko-KR" sz="1800" dirty="0" smtClean="0">
                <a:sym typeface="Wingdings" panose="05000000000000000000" pitchFamily="2" charset="2"/>
              </a:rPr>
              <a:t> https://github.com/mdeff/fma</a:t>
            </a:r>
          </a:p>
          <a:p>
            <a:endParaRPr lang="en-US" altLang="ko-KR" sz="1800" dirty="0" smtClean="0"/>
          </a:p>
          <a:p>
            <a:endParaRPr lang="en-US" altLang="ko-KR" sz="1600" u="sng" dirty="0" smtClean="0">
              <a:sym typeface="Wingdings" panose="05000000000000000000" pitchFamily="2" charset="2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9747" y="1446690"/>
            <a:ext cx="4492253" cy="4973566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7960360" y="6176963"/>
            <a:ext cx="30734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497839" y="5150396"/>
            <a:ext cx="66861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 smtClean="0">
                <a:solidFill>
                  <a:srgbClr val="0000FF"/>
                </a:solidFill>
              </a:rPr>
              <a:t>FMA는</a:t>
            </a:r>
            <a:r>
              <a:rPr lang="en-US" sz="1200" dirty="0" smtClean="0">
                <a:solidFill>
                  <a:srgbClr val="0000FF"/>
                </a:solidFill>
              </a:rPr>
              <a:t> 161개 </a:t>
            </a:r>
            <a:r>
              <a:rPr lang="en-US" sz="1200" dirty="0" err="1" smtClean="0">
                <a:solidFill>
                  <a:srgbClr val="0000FF"/>
                </a:solidFill>
              </a:rPr>
              <a:t>장르의</a:t>
            </a:r>
            <a:r>
              <a:rPr lang="en-US" sz="1200" dirty="0" smtClean="0">
                <a:solidFill>
                  <a:srgbClr val="0000FF"/>
                </a:solidFill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</a:rPr>
              <a:t>계층적</a:t>
            </a:r>
            <a:r>
              <a:rPr lang="en-US" sz="1200" dirty="0" smtClean="0">
                <a:solidFill>
                  <a:srgbClr val="0000FF"/>
                </a:solidFill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</a:rPr>
              <a:t>분류로</a:t>
            </a:r>
            <a:r>
              <a:rPr lang="en-US" sz="1200" dirty="0" smtClean="0">
                <a:solidFill>
                  <a:srgbClr val="0000FF"/>
                </a:solidFill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</a:rPr>
              <a:t>배열된</a:t>
            </a:r>
            <a:r>
              <a:rPr lang="en-US" sz="1200" dirty="0" smtClean="0">
                <a:solidFill>
                  <a:srgbClr val="0000FF"/>
                </a:solidFill>
              </a:rPr>
              <a:t> 16,341명의 </a:t>
            </a:r>
            <a:r>
              <a:rPr lang="en-US" sz="1200" dirty="0" err="1" smtClean="0">
                <a:solidFill>
                  <a:srgbClr val="0000FF"/>
                </a:solidFill>
              </a:rPr>
              <a:t>아티스트와</a:t>
            </a:r>
            <a:r>
              <a:rPr lang="en-US" sz="1200" dirty="0" smtClean="0">
                <a:solidFill>
                  <a:srgbClr val="0000FF"/>
                </a:solidFill>
              </a:rPr>
              <a:t> 14,854개 </a:t>
            </a:r>
            <a:r>
              <a:rPr lang="en-US" sz="1200" dirty="0" err="1" smtClean="0">
                <a:solidFill>
                  <a:srgbClr val="0000FF"/>
                </a:solidFill>
              </a:rPr>
              <a:t>앨범의</a:t>
            </a:r>
            <a:r>
              <a:rPr lang="en-US" sz="1200" dirty="0" smtClean="0">
                <a:solidFill>
                  <a:srgbClr val="0000FF"/>
                </a:solidFill>
              </a:rPr>
              <a:t> 106,574개 </a:t>
            </a:r>
            <a:r>
              <a:rPr lang="en-US" sz="1200" dirty="0" err="1" smtClean="0">
                <a:solidFill>
                  <a:srgbClr val="0000FF"/>
                </a:solidFill>
              </a:rPr>
              <a:t>트랙에서</a:t>
            </a:r>
            <a:r>
              <a:rPr lang="en-US" sz="1200" dirty="0" smtClean="0">
                <a:solidFill>
                  <a:srgbClr val="0000FF"/>
                </a:solidFill>
              </a:rPr>
              <a:t> 917GiB 및 343일의 Creative Commons </a:t>
            </a:r>
            <a:r>
              <a:rPr lang="en-US" sz="1200" dirty="0" err="1" smtClean="0">
                <a:solidFill>
                  <a:srgbClr val="0000FF"/>
                </a:solidFill>
              </a:rPr>
              <a:t>라이선스</a:t>
            </a:r>
            <a:r>
              <a:rPr lang="en-US" sz="1200" dirty="0" smtClean="0">
                <a:solidFill>
                  <a:srgbClr val="0000FF"/>
                </a:solidFill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</a:rPr>
              <a:t>오디오를</a:t>
            </a:r>
            <a:r>
              <a:rPr lang="en-US" sz="1200" dirty="0" smtClean="0">
                <a:solidFill>
                  <a:srgbClr val="0000FF"/>
                </a:solidFill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</a:rPr>
              <a:t>제공하여</a:t>
            </a:r>
            <a:r>
              <a:rPr lang="en-US" sz="1200" dirty="0" smtClean="0">
                <a:solidFill>
                  <a:srgbClr val="0000FF"/>
                </a:solidFill>
              </a:rPr>
              <a:t> </a:t>
            </a:r>
            <a:r>
              <a:rPr lang="ko-KR" altLang="en-US" sz="1200" dirty="0" smtClean="0">
                <a:solidFill>
                  <a:srgbClr val="0000FF"/>
                </a:solidFill>
              </a:rPr>
              <a:t>데이터 가용성에 대한 진입장벽</a:t>
            </a:r>
            <a:r>
              <a:rPr lang="en-US" sz="1200" dirty="0" smtClean="0">
                <a:solidFill>
                  <a:srgbClr val="0000FF"/>
                </a:solidFill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</a:rPr>
              <a:t>극복을</a:t>
            </a:r>
            <a:r>
              <a:rPr lang="en-US" sz="1200" dirty="0" smtClean="0">
                <a:solidFill>
                  <a:srgbClr val="0000FF"/>
                </a:solidFill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</a:rPr>
              <a:t>목표로</a:t>
            </a:r>
            <a:r>
              <a:rPr lang="en-US" sz="1200" dirty="0" smtClean="0">
                <a:solidFill>
                  <a:srgbClr val="0000FF"/>
                </a:solidFill>
              </a:rPr>
              <a:t> </a:t>
            </a:r>
            <a:r>
              <a:rPr lang="en-US" sz="1200" dirty="0" err="1" smtClean="0">
                <a:solidFill>
                  <a:srgbClr val="0000FF"/>
                </a:solidFill>
              </a:rPr>
              <a:t>합니다</a:t>
            </a:r>
            <a:r>
              <a:rPr lang="en-US" sz="1200" dirty="0" smtClean="0">
                <a:solidFill>
                  <a:srgbClr val="0000FF"/>
                </a:solidFill>
              </a:rPr>
              <a:t>.</a:t>
            </a:r>
            <a:endParaRPr lang="en-US" sz="1200" dirty="0">
              <a:solidFill>
                <a:srgbClr val="0000FF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833360" y="2788920"/>
            <a:ext cx="4251960" cy="3657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직선 화살표 연결선 11"/>
          <p:cNvCxnSpPr/>
          <p:nvPr/>
        </p:nvCxnSpPr>
        <p:spPr>
          <a:xfrm flipH="1">
            <a:off x="6649720" y="3154680"/>
            <a:ext cx="1183640" cy="1995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9886527" y="4593697"/>
            <a:ext cx="101515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971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1876" y="1281851"/>
            <a:ext cx="8323192" cy="4749759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378338" y="1281851"/>
            <a:ext cx="3576043" cy="4862010"/>
            <a:chOff x="205083" y="1189698"/>
            <a:chExt cx="3576043" cy="4862010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3"/>
            <a:srcRect l="83014" t="-4124" r="-3193" b="4124"/>
            <a:stretch/>
          </p:blipFill>
          <p:spPr>
            <a:xfrm>
              <a:off x="1733896" y="1189698"/>
              <a:ext cx="2047230" cy="4667901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3"/>
            <a:srcRect r="79821"/>
            <a:stretch/>
          </p:blipFill>
          <p:spPr>
            <a:xfrm>
              <a:off x="205083" y="1383807"/>
              <a:ext cx="2047230" cy="46679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0113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1.5.4 </a:t>
            </a:r>
            <a:r>
              <a:rPr lang="ko-KR" altLang="en-US" dirty="0" smtClean="0"/>
              <a:t>관련</a:t>
            </a:r>
            <a:r>
              <a:rPr lang="en-US" altLang="ko-KR" dirty="0" smtClean="0"/>
              <a:t> </a:t>
            </a:r>
            <a:r>
              <a:rPr lang="ko-KR" altLang="en-US" dirty="0" smtClean="0"/>
              <a:t>없는 특성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smtClean="0"/>
              <a:t>엉터리가 들어가면 엉터리가 나온다 </a:t>
            </a:r>
            <a:r>
              <a:rPr lang="en-US" altLang="ko-KR" sz="1800" dirty="0" smtClean="0"/>
              <a:t>(Garbage In, Garbage Out)</a:t>
            </a:r>
          </a:p>
          <a:p>
            <a:r>
              <a:rPr lang="ko-KR" altLang="en-US" sz="1800" dirty="0" smtClean="0">
                <a:sym typeface="Wingdings" panose="05000000000000000000" pitchFamily="2" charset="2"/>
              </a:rPr>
              <a:t>훈련에</a:t>
            </a:r>
            <a:r>
              <a:rPr lang="en-US" altLang="ko-KR" sz="1800" dirty="0" smtClean="0">
                <a:sym typeface="Wingdings" panose="05000000000000000000" pitchFamily="2" charset="2"/>
              </a:rPr>
              <a:t> </a:t>
            </a:r>
            <a:r>
              <a:rPr lang="ko-KR" altLang="en-US" sz="1800" dirty="0" smtClean="0">
                <a:sym typeface="Wingdings" panose="05000000000000000000" pitchFamily="2" charset="2"/>
              </a:rPr>
              <a:t>사용할 좋은 특성</a:t>
            </a:r>
            <a:r>
              <a:rPr lang="en-US" altLang="ko-KR" sz="1800" dirty="0" smtClean="0">
                <a:sym typeface="Wingdings" panose="05000000000000000000" pitchFamily="2" charset="2"/>
              </a:rPr>
              <a:t>(feature) </a:t>
            </a:r>
            <a:r>
              <a:rPr lang="ko-KR" altLang="en-US" sz="1800" dirty="0" smtClean="0">
                <a:sym typeface="Wingdings" panose="05000000000000000000" pitchFamily="2" charset="2"/>
              </a:rPr>
              <a:t>찾는 것이 핵심</a:t>
            </a:r>
            <a:endParaRPr lang="en-US" altLang="ko-KR" sz="1800" dirty="0" smtClean="0">
              <a:sym typeface="Wingdings" panose="05000000000000000000" pitchFamily="2" charset="2"/>
            </a:endParaRPr>
          </a:p>
          <a:p>
            <a:endParaRPr lang="en-US" altLang="ko-KR" sz="1800" dirty="0">
              <a:sym typeface="Wingdings" panose="05000000000000000000" pitchFamily="2" charset="2"/>
            </a:endParaRPr>
          </a:p>
          <a:p>
            <a:r>
              <a:rPr lang="ko-KR" altLang="en-US" sz="1800" dirty="0" smtClean="0">
                <a:sym typeface="Wingdings" panose="05000000000000000000" pitchFamily="2" charset="2"/>
              </a:rPr>
              <a:t>특성 선택 </a:t>
            </a:r>
            <a:r>
              <a:rPr lang="en-US" altLang="ko-KR" sz="1800" dirty="0" smtClean="0">
                <a:sym typeface="Wingdings" panose="05000000000000000000" pitchFamily="2" charset="2"/>
              </a:rPr>
              <a:t>(Feature selection): </a:t>
            </a:r>
            <a:r>
              <a:rPr lang="ko-KR" altLang="en-US" sz="1800" dirty="0" smtClean="0">
                <a:sym typeface="Wingdings" panose="05000000000000000000" pitchFamily="2" charset="2"/>
              </a:rPr>
              <a:t>가지고</a:t>
            </a:r>
            <a:r>
              <a:rPr lang="en-US" altLang="ko-KR" sz="1800" dirty="0" smtClean="0">
                <a:sym typeface="Wingdings" panose="05000000000000000000" pitchFamily="2" charset="2"/>
              </a:rPr>
              <a:t> </a:t>
            </a:r>
            <a:r>
              <a:rPr lang="ko-KR" altLang="en-US" sz="1800" dirty="0" smtClean="0">
                <a:sym typeface="Wingdings" panose="05000000000000000000" pitchFamily="2" charset="2"/>
              </a:rPr>
              <a:t>있는 특성 중 가장 유용한 특성 선택</a:t>
            </a:r>
            <a:endParaRPr lang="en-US" altLang="ko-KR" sz="1800" dirty="0" smtClean="0">
              <a:sym typeface="Wingdings" panose="05000000000000000000" pitchFamily="2" charset="2"/>
            </a:endParaRPr>
          </a:p>
          <a:p>
            <a:r>
              <a:rPr lang="ko-KR" altLang="en-US" sz="1800" dirty="0" smtClean="0">
                <a:sym typeface="Wingdings" panose="05000000000000000000" pitchFamily="2" charset="2"/>
              </a:rPr>
              <a:t>특성 추출 </a:t>
            </a:r>
            <a:r>
              <a:rPr lang="en-US" altLang="ko-KR" sz="1800" dirty="0" smtClean="0">
                <a:sym typeface="Wingdings" panose="05000000000000000000" pitchFamily="2" charset="2"/>
              </a:rPr>
              <a:t>(Feature extraction): </a:t>
            </a:r>
            <a:r>
              <a:rPr lang="ko-KR" altLang="en-US" sz="1800" dirty="0" smtClean="0">
                <a:sym typeface="Wingdings" panose="05000000000000000000" pitchFamily="2" charset="2"/>
              </a:rPr>
              <a:t>특성을</a:t>
            </a:r>
            <a:r>
              <a:rPr lang="en-US" altLang="ko-KR" sz="1800" dirty="0" smtClean="0">
                <a:sym typeface="Wingdings" panose="05000000000000000000" pitchFamily="2" charset="2"/>
              </a:rPr>
              <a:t> </a:t>
            </a:r>
            <a:r>
              <a:rPr lang="ko-KR" altLang="en-US" sz="1800" dirty="0" smtClean="0">
                <a:sym typeface="Wingdings" panose="05000000000000000000" pitchFamily="2" charset="2"/>
              </a:rPr>
              <a:t>결합하여 더 유용한 특성 만듦</a:t>
            </a:r>
            <a:r>
              <a:rPr lang="en-US" altLang="ko-KR" sz="1800" dirty="0" smtClean="0">
                <a:sym typeface="Wingdings" panose="05000000000000000000" pitchFamily="2" charset="2"/>
              </a:rPr>
              <a:t>. (</a:t>
            </a:r>
            <a:r>
              <a:rPr lang="ko-KR" altLang="en-US" sz="1800" dirty="0" smtClean="0">
                <a:sym typeface="Wingdings" panose="05000000000000000000" pitchFamily="2" charset="2"/>
              </a:rPr>
              <a:t>차원 축소 알고리즘 사용</a:t>
            </a:r>
            <a:r>
              <a:rPr lang="en-US" altLang="ko-KR" sz="1800" dirty="0" smtClean="0">
                <a:sym typeface="Wingdings" panose="05000000000000000000" pitchFamily="2" charset="2"/>
              </a:rPr>
              <a:t>)</a:t>
            </a:r>
            <a:br>
              <a:rPr lang="en-US" altLang="ko-KR" sz="1800" dirty="0" smtClean="0">
                <a:sym typeface="Wingdings" panose="05000000000000000000" pitchFamily="2" charset="2"/>
              </a:rPr>
            </a:br>
            <a:r>
              <a:rPr lang="en-US" altLang="ko-KR" sz="1800" dirty="0" smtClean="0">
                <a:sym typeface="Wingdings" panose="05000000000000000000" pitchFamily="2" charset="2"/>
              </a:rPr>
              <a:t>  </a:t>
            </a:r>
            <a:r>
              <a:rPr lang="ko-KR" altLang="en-US" sz="1800" dirty="0" smtClean="0">
                <a:sym typeface="Wingdings" panose="05000000000000000000" pitchFamily="2" charset="2"/>
              </a:rPr>
              <a:t>예</a:t>
            </a:r>
            <a:r>
              <a:rPr lang="en-US" altLang="ko-KR" sz="1800" dirty="0" smtClean="0">
                <a:sym typeface="Wingdings" panose="05000000000000000000" pitchFamily="2" charset="2"/>
              </a:rPr>
              <a:t>) </a:t>
            </a:r>
            <a:r>
              <a:rPr lang="ko-KR" altLang="en-US" sz="1800" dirty="0" smtClean="0">
                <a:sym typeface="Wingdings" panose="05000000000000000000" pitchFamily="2" charset="2"/>
              </a:rPr>
              <a:t>자동차 정보 중 </a:t>
            </a:r>
            <a:r>
              <a:rPr lang="en-US" altLang="ko-KR" sz="1800" dirty="0" smtClean="0">
                <a:sym typeface="Wingdings" panose="05000000000000000000" pitchFamily="2" charset="2"/>
              </a:rPr>
              <a:t>1) </a:t>
            </a:r>
            <a:r>
              <a:rPr lang="ko-KR" altLang="en-US" sz="1800" dirty="0" smtClean="0">
                <a:sym typeface="Wingdings" panose="05000000000000000000" pitchFamily="2" charset="2"/>
              </a:rPr>
              <a:t>주행거리와 </a:t>
            </a:r>
            <a:r>
              <a:rPr lang="en-US" altLang="ko-KR" sz="1800" dirty="0" smtClean="0">
                <a:sym typeface="Wingdings" panose="05000000000000000000" pitchFamily="2" charset="2"/>
              </a:rPr>
              <a:t>2) </a:t>
            </a:r>
            <a:r>
              <a:rPr lang="ko-KR" altLang="en-US" sz="1800" dirty="0" smtClean="0">
                <a:sym typeface="Wingdings" panose="05000000000000000000" pitchFamily="2" charset="2"/>
              </a:rPr>
              <a:t>연식은 강한 상관관계 </a:t>
            </a:r>
            <a:r>
              <a:rPr lang="en-US" altLang="ko-KR" sz="1800" dirty="0" smtClean="0">
                <a:sym typeface="Wingdings" panose="05000000000000000000" pitchFamily="2" charset="2"/>
              </a:rPr>
              <a:t> </a:t>
            </a:r>
            <a:r>
              <a:rPr lang="ko-KR" altLang="en-US" sz="1800" dirty="0" smtClean="0">
                <a:sym typeface="Wingdings" panose="05000000000000000000" pitchFamily="2" charset="2"/>
              </a:rPr>
              <a:t>하나의 특성으로 결합</a:t>
            </a:r>
            <a:endParaRPr lang="en-US" altLang="ko-KR" sz="1800" dirty="0" smtClean="0">
              <a:sym typeface="Wingdings" panose="05000000000000000000" pitchFamily="2" charset="2"/>
            </a:endParaRPr>
          </a:p>
          <a:p>
            <a:r>
              <a:rPr lang="ko-KR" altLang="en-US" sz="1800" dirty="0" smtClean="0">
                <a:sym typeface="Wingdings" panose="05000000000000000000" pitchFamily="2" charset="2"/>
              </a:rPr>
              <a:t>새로운 데이터 수집</a:t>
            </a:r>
            <a:endParaRPr lang="en-US" altLang="ko-KR" sz="1600" dirty="0" smtClean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013450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1.5.5 </a:t>
            </a:r>
            <a:r>
              <a:rPr lang="ko-KR" altLang="en-US" dirty="0" smtClean="0"/>
              <a:t>훈련 데이터 </a:t>
            </a:r>
            <a:r>
              <a:rPr lang="ko-KR" altLang="en-US" dirty="0" err="1" smtClean="0"/>
              <a:t>과대적합</a:t>
            </a:r>
            <a:r>
              <a:rPr lang="ko-KR" altLang="en-US" dirty="0" smtClean="0"/>
              <a:t> </a:t>
            </a:r>
            <a:r>
              <a:rPr lang="en-US" altLang="ko-KR" dirty="0" smtClean="0"/>
              <a:t>(Overfitting)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820400" cy="4941888"/>
          </a:xfrm>
        </p:spPr>
        <p:txBody>
          <a:bodyPr>
            <a:normAutofit/>
          </a:bodyPr>
          <a:lstStyle/>
          <a:p>
            <a:r>
              <a:rPr lang="ko-KR" altLang="en-US" sz="1400" dirty="0" smtClean="0"/>
              <a:t>고차원 다항 회귀 모델이 삶의 만족도 훈련 데이터에 크게 </a:t>
            </a:r>
            <a:r>
              <a:rPr lang="ko-KR" altLang="en-US" sz="1400" dirty="0" err="1" smtClean="0"/>
              <a:t>과대적합된</a:t>
            </a:r>
            <a:r>
              <a:rPr lang="ko-KR" altLang="en-US" sz="1400" dirty="0" smtClean="0"/>
              <a:t> 사례</a:t>
            </a:r>
            <a:endParaRPr lang="en-US" altLang="ko-KR" sz="1400" dirty="0" smtClean="0"/>
          </a:p>
          <a:p>
            <a:r>
              <a:rPr lang="ko-KR" altLang="en-US" sz="1400" dirty="0"/>
              <a:t>훈련 세트에 잡음이 많거나 </a:t>
            </a:r>
            <a:r>
              <a:rPr lang="ko-KR" altLang="en-US" sz="1400" dirty="0" err="1"/>
              <a:t>데이터셋이</a:t>
            </a:r>
            <a:r>
              <a:rPr lang="ko-KR" altLang="en-US" sz="1400" dirty="0"/>
              <a:t> 너무 작으면</a:t>
            </a:r>
            <a:r>
              <a:rPr lang="en-US" altLang="ko-KR" sz="1400" dirty="0"/>
              <a:t> (</a:t>
            </a:r>
            <a:r>
              <a:rPr lang="ko-KR" altLang="en-US" sz="1400" dirty="0"/>
              <a:t>샘플링 잡음 발생</a:t>
            </a:r>
            <a:r>
              <a:rPr lang="en-US" altLang="ko-KR" sz="1400" dirty="0"/>
              <a:t>) </a:t>
            </a:r>
            <a:r>
              <a:rPr lang="ko-KR" altLang="en-US" sz="1400" dirty="0" err="1"/>
              <a:t>잡음시</a:t>
            </a:r>
            <a:r>
              <a:rPr lang="ko-KR" altLang="en-US" sz="1400" dirty="0"/>
              <a:t> 섞인 패턴을 감지하게 </a:t>
            </a:r>
            <a:r>
              <a:rPr lang="ko-KR" altLang="en-US" sz="1400" dirty="0" smtClean="0"/>
              <a:t>됨</a:t>
            </a:r>
            <a:endParaRPr lang="en-US" altLang="ko-KR" sz="1400" dirty="0" smtClean="0"/>
          </a:p>
          <a:p>
            <a:endParaRPr lang="en-US" altLang="ko-KR" sz="1400" dirty="0"/>
          </a:p>
          <a:p>
            <a:endParaRPr lang="en-US" altLang="ko-KR" sz="1400" dirty="0" smtClean="0"/>
          </a:p>
          <a:p>
            <a:endParaRPr lang="en-US" altLang="ko-KR" sz="1400" dirty="0" smtClean="0"/>
          </a:p>
          <a:p>
            <a:endParaRPr lang="en-US" altLang="ko-KR" sz="1400" dirty="0"/>
          </a:p>
          <a:p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ko-KR" altLang="en-US" sz="1400" dirty="0" smtClean="0"/>
              <a:t>해결방법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- </a:t>
            </a:r>
            <a:r>
              <a:rPr lang="ko-KR" altLang="en-US" sz="1400" dirty="0" err="1" smtClean="0"/>
              <a:t>파라미터</a:t>
            </a:r>
            <a:r>
              <a:rPr lang="ko-KR" altLang="en-US" sz="1400" dirty="0" smtClean="0"/>
              <a:t> 수가 적은 모델 선택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고차원 다항 모델보다는 선형 모델</a:t>
            </a:r>
            <a:r>
              <a:rPr lang="en-US" altLang="ko-KR" sz="1400" dirty="0" smtClean="0"/>
              <a:t>)</a:t>
            </a:r>
            <a:br>
              <a:rPr lang="en-US" altLang="ko-KR" sz="1400" dirty="0" smtClean="0"/>
            </a:br>
            <a:r>
              <a:rPr lang="en-US" altLang="ko-KR" sz="1400" dirty="0" smtClean="0"/>
              <a:t>- </a:t>
            </a:r>
            <a:r>
              <a:rPr lang="ko-KR" altLang="en-US" sz="1400" dirty="0" smtClean="0"/>
              <a:t>훈련 데이터에 있는 특성 수 줄이거나 </a:t>
            </a:r>
            <a:r>
              <a:rPr lang="ko-KR" altLang="en-US" sz="1400" u="sng" dirty="0" smtClean="0"/>
              <a:t>모델에 제약</a:t>
            </a:r>
            <a:r>
              <a:rPr lang="ko-KR" altLang="en-US" sz="1400" dirty="0" smtClean="0"/>
              <a:t>을 가하여 단순화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- </a:t>
            </a:r>
            <a:r>
              <a:rPr lang="ko-KR" altLang="en-US" sz="1400" dirty="0" smtClean="0"/>
              <a:t>데이터를 더 많이 모으거나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잡음 줄임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오류 수정 및 이상치 제거</a:t>
            </a:r>
            <a:r>
              <a:rPr lang="en-US" altLang="ko-KR" sz="1400" dirty="0" smtClean="0"/>
              <a:t>)</a:t>
            </a:r>
            <a:endParaRPr lang="en-US" altLang="ko-KR" sz="1400" dirty="0"/>
          </a:p>
          <a:p>
            <a:r>
              <a:rPr lang="ko-KR" altLang="en-US" sz="1400" dirty="0" smtClean="0"/>
              <a:t>모델에 제약을 가하는 것을 </a:t>
            </a:r>
            <a:r>
              <a:rPr lang="ko-KR" altLang="en-US" sz="1400" dirty="0" smtClean="0">
                <a:solidFill>
                  <a:srgbClr val="0000FF"/>
                </a:solidFill>
              </a:rPr>
              <a:t>규제 </a:t>
            </a:r>
            <a:r>
              <a:rPr lang="en-US" altLang="ko-KR" sz="1400" dirty="0" smtClean="0">
                <a:solidFill>
                  <a:srgbClr val="0000FF"/>
                </a:solidFill>
              </a:rPr>
              <a:t>(</a:t>
            </a:r>
            <a:r>
              <a:rPr lang="en-US" altLang="ko-KR" sz="1400" dirty="0" smtClean="0">
                <a:solidFill>
                  <a:srgbClr val="0000FF"/>
                </a:solidFill>
              </a:rPr>
              <a:t>Regulation)</a:t>
            </a:r>
            <a:r>
              <a:rPr lang="ko-KR" altLang="en-US" sz="1400" dirty="0" smtClean="0"/>
              <a:t>라고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함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- </a:t>
            </a:r>
            <a:r>
              <a:rPr lang="ko-KR" altLang="en-US" sz="1400" dirty="0" smtClean="0"/>
              <a:t>예를 들어 자유도가 여러 개 </a:t>
            </a:r>
            <a:r>
              <a:rPr lang="ko-KR" altLang="en-US" sz="1400" dirty="0" err="1" smtClean="0"/>
              <a:t>일때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자유도를</a:t>
            </a:r>
            <a:r>
              <a:rPr lang="ko-KR" altLang="en-US" sz="1400" dirty="0" smtClean="0"/>
              <a:t> 줄여가는 규제를 만듦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- </a:t>
            </a:r>
            <a:r>
              <a:rPr lang="ko-KR" altLang="en-US" sz="1400" dirty="0" smtClean="0"/>
              <a:t>학습하는 동안 적용할 규제의 양은 </a:t>
            </a:r>
            <a:r>
              <a:rPr lang="ko-KR" altLang="en-US" sz="1400" dirty="0" err="1" smtClean="0">
                <a:solidFill>
                  <a:srgbClr val="0000FF"/>
                </a:solidFill>
              </a:rPr>
              <a:t>하이퍼파라미터</a:t>
            </a:r>
            <a:r>
              <a:rPr lang="en-US" altLang="ko-KR" sz="1400" dirty="0" smtClean="0">
                <a:solidFill>
                  <a:srgbClr val="0000FF"/>
                </a:solidFill>
              </a:rPr>
              <a:t>(Hyper-parameter)</a:t>
            </a:r>
            <a:r>
              <a:rPr lang="ko-KR" altLang="en-US" sz="1400" dirty="0" smtClean="0"/>
              <a:t>가 결정</a:t>
            </a:r>
            <a:endParaRPr lang="en-US" altLang="ko-KR" sz="1400" dirty="0" smtClean="0"/>
          </a:p>
          <a:p>
            <a:r>
              <a:rPr lang="ko-KR" altLang="en-US" sz="1400" dirty="0" err="1" smtClean="0"/>
              <a:t>하이퍼파라미터는</a:t>
            </a:r>
            <a:r>
              <a:rPr lang="ko-KR" altLang="en-US" sz="1400" dirty="0" smtClean="0"/>
              <a:t> 모델이 아니라 학습 알고리즘의 </a:t>
            </a:r>
            <a:r>
              <a:rPr lang="ko-KR" altLang="en-US" sz="1400" dirty="0" err="1" smtClean="0"/>
              <a:t>파라미터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- </a:t>
            </a:r>
            <a:r>
              <a:rPr lang="ko-KR" altLang="en-US" sz="1400" dirty="0" smtClean="0"/>
              <a:t>훈련 전에 미리 지정되며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훈련 동안에는 상수로 남아 있음</a:t>
            </a:r>
            <a:endParaRPr lang="en-US" altLang="ko-KR" sz="1200" u="sng" dirty="0" smtClean="0">
              <a:sym typeface="Wingdings" panose="05000000000000000000" pitchFamily="2" charset="2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7471296" y="4509050"/>
            <a:ext cx="4187304" cy="1869290"/>
            <a:chOff x="3782115" y="4143003"/>
            <a:chExt cx="4187304" cy="1869290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61" t="47778" r="20691" b="28000"/>
            <a:stretch/>
          </p:blipFill>
          <p:spPr>
            <a:xfrm rot="21442454">
              <a:off x="3782115" y="4143003"/>
              <a:ext cx="4084499" cy="1776663"/>
            </a:xfrm>
            <a:prstGeom prst="rect">
              <a:avLst/>
            </a:prstGeom>
          </p:spPr>
        </p:pic>
        <p:sp>
          <p:nvSpPr>
            <p:cNvPr id="8" name="직사각형 7"/>
            <p:cNvSpPr/>
            <p:nvPr/>
          </p:nvSpPr>
          <p:spPr>
            <a:xfrm>
              <a:off x="3859699" y="4152110"/>
              <a:ext cx="4109720" cy="18601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654322" y="2614062"/>
            <a:ext cx="3326815" cy="1505816"/>
            <a:chOff x="1286389" y="5155812"/>
            <a:chExt cx="4109720" cy="1860183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74" t="45093" r="14197" b="29537"/>
            <a:stretch/>
          </p:blipFill>
          <p:spPr>
            <a:xfrm>
              <a:off x="1325806" y="5222260"/>
              <a:ext cx="4046295" cy="1674751"/>
            </a:xfrm>
            <a:prstGeom prst="rect">
              <a:avLst/>
            </a:prstGeom>
          </p:spPr>
        </p:pic>
        <p:sp>
          <p:nvSpPr>
            <p:cNvPr id="10" name="직사각형 9"/>
            <p:cNvSpPr/>
            <p:nvPr/>
          </p:nvSpPr>
          <p:spPr>
            <a:xfrm>
              <a:off x="1286389" y="5155812"/>
              <a:ext cx="4109720" cy="18601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251308" y="2614062"/>
            <a:ext cx="3329442" cy="1505816"/>
            <a:chOff x="229043" y="2977762"/>
            <a:chExt cx="4112966" cy="1860183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75" t="63037" r="7038" b="8889"/>
            <a:stretch/>
          </p:blipFill>
          <p:spPr>
            <a:xfrm>
              <a:off x="229043" y="3076119"/>
              <a:ext cx="4087565" cy="1719409"/>
            </a:xfrm>
            <a:prstGeom prst="rect">
              <a:avLst/>
            </a:prstGeom>
          </p:spPr>
        </p:pic>
        <p:sp>
          <p:nvSpPr>
            <p:cNvPr id="11" name="직사각형 10"/>
            <p:cNvSpPr/>
            <p:nvPr/>
          </p:nvSpPr>
          <p:spPr>
            <a:xfrm>
              <a:off x="232289" y="2977762"/>
              <a:ext cx="4109720" cy="18601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아래쪽 화살표 16"/>
          <p:cNvSpPr/>
          <p:nvPr/>
        </p:nvSpPr>
        <p:spPr>
          <a:xfrm rot="5400000">
            <a:off x="5952436" y="2959100"/>
            <a:ext cx="330200" cy="609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366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1.5.6 </a:t>
            </a:r>
            <a:r>
              <a:rPr lang="ko-KR" altLang="en-US" dirty="0" smtClean="0"/>
              <a:t>훈련 데이터 </a:t>
            </a:r>
            <a:r>
              <a:rPr lang="ko-KR" altLang="en-US" dirty="0" err="1" smtClean="0"/>
              <a:t>과소적합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Underfitting</a:t>
            </a:r>
            <a:r>
              <a:rPr lang="en-US" altLang="ko-KR" dirty="0" smtClean="0"/>
              <a:t>)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 err="1" smtClean="0"/>
              <a:t>과대적합에</a:t>
            </a:r>
            <a:r>
              <a:rPr lang="ko-KR" altLang="en-US" sz="1800" dirty="0" smtClean="0"/>
              <a:t> 반대 개념</a:t>
            </a:r>
            <a:endParaRPr lang="en-US" altLang="ko-KR" sz="1800" dirty="0" smtClean="0"/>
          </a:p>
          <a:p>
            <a:r>
              <a:rPr lang="ko-KR" altLang="en-US" sz="1800" dirty="0" smtClean="0"/>
              <a:t>모델이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너무 단순해서 데이터의 내재된 구조를 학습하지 못할 때 발생</a:t>
            </a:r>
            <a:endParaRPr lang="en-US" altLang="ko-KR" sz="1800" dirty="0" smtClean="0"/>
          </a:p>
          <a:p>
            <a:endParaRPr lang="en-US" altLang="ko-KR" sz="1800" dirty="0"/>
          </a:p>
          <a:p>
            <a:r>
              <a:rPr lang="ko-KR" altLang="en-US" sz="1800" dirty="0" smtClean="0"/>
              <a:t>해결방법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smtClean="0"/>
              <a:t>- </a:t>
            </a:r>
            <a:r>
              <a:rPr lang="ko-KR" altLang="en-US" sz="1800" dirty="0" smtClean="0"/>
              <a:t>모델 </a:t>
            </a:r>
            <a:r>
              <a:rPr lang="ko-KR" altLang="en-US" sz="1800" dirty="0" err="1" smtClean="0"/>
              <a:t>파라미터가</a:t>
            </a:r>
            <a:r>
              <a:rPr lang="ko-KR" altLang="en-US" sz="1800" dirty="0" smtClean="0"/>
              <a:t> 더 많은 강력한 모델을 선택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smtClean="0"/>
              <a:t>- </a:t>
            </a:r>
            <a:r>
              <a:rPr lang="ko-KR" altLang="en-US" sz="1800" dirty="0" smtClean="0"/>
              <a:t>학습 알고리즘에 더 좋은 특성을 제공 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특성 공학</a:t>
            </a:r>
            <a:r>
              <a:rPr lang="en-US" altLang="ko-KR" sz="1800" dirty="0" smtClean="0"/>
              <a:t>)</a:t>
            </a:r>
            <a:br>
              <a:rPr lang="en-US" altLang="ko-KR" sz="1800" dirty="0" smtClean="0"/>
            </a:br>
            <a:r>
              <a:rPr lang="en-US" altLang="ko-KR" sz="1800" dirty="0" smtClean="0"/>
              <a:t>- </a:t>
            </a:r>
            <a:r>
              <a:rPr lang="ko-KR" altLang="en-US" sz="1800" dirty="0" smtClean="0"/>
              <a:t>모델의 제약을 줄임 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규제 </a:t>
            </a:r>
            <a:r>
              <a:rPr lang="ko-KR" altLang="en-US" sz="1800" dirty="0" err="1" smtClean="0"/>
              <a:t>하이퍼파라미터</a:t>
            </a:r>
            <a:r>
              <a:rPr lang="ko-KR" altLang="en-US" sz="1800" dirty="0" smtClean="0"/>
              <a:t> 감소</a:t>
            </a:r>
            <a:r>
              <a:rPr lang="en-US" altLang="ko-KR" sz="1800" dirty="0" smtClean="0"/>
              <a:t>)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endParaRPr lang="en-US" altLang="ko-KR" sz="1800" dirty="0" smtClean="0"/>
          </a:p>
          <a:p>
            <a:endParaRPr lang="en-US" altLang="ko-KR" sz="1600" u="sng" dirty="0" smtClean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63798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982</Words>
  <Application>Microsoft Office PowerPoint</Application>
  <PresentationFormat>와이드스크린</PresentationFormat>
  <Paragraphs>89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Wingdings</vt:lpstr>
      <vt:lpstr>Office 테마</vt:lpstr>
      <vt:lpstr>Hands-On Machine Learning with Scikit-Learning, Keras &amp; TensorFlow</vt:lpstr>
      <vt:lpstr>1.5 머신러닝의 주요 도전 과제</vt:lpstr>
      <vt:lpstr>1.5.1 충분하지 않은 양의 훈련 데이터</vt:lpstr>
      <vt:lpstr>1.5.2 대표성 없는 훈련 데이터</vt:lpstr>
      <vt:lpstr>1.5.3 낮은 품질의 데이터</vt:lpstr>
      <vt:lpstr>PowerPoint 프레젠테이션</vt:lpstr>
      <vt:lpstr>1.5.4 관련 없는 특성</vt:lpstr>
      <vt:lpstr>1.5.5 훈련 데이터 과대적합 (Overfitting)</vt:lpstr>
      <vt:lpstr>1.5.6 훈련 데이터 과소적합 (Underfitting)</vt:lpstr>
      <vt:lpstr>1.6. 테스트와 검증</vt:lpstr>
      <vt:lpstr>1.6.1 하이퍼파라미터 튜닝과 모델 선택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 Machine Learning with Scikit-Learning, Keras &amp; TensorFlow</dc:title>
  <dc:creator>user</dc:creator>
  <cp:lastModifiedBy>user</cp:lastModifiedBy>
  <cp:revision>23</cp:revision>
  <dcterms:created xsi:type="dcterms:W3CDTF">2022-04-12T08:45:04Z</dcterms:created>
  <dcterms:modified xsi:type="dcterms:W3CDTF">2022-04-13T02:11:05Z</dcterms:modified>
</cp:coreProperties>
</file>

<file path=docProps/thumbnail.jpeg>
</file>